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43"/>
  </p:handoutMasterIdLst>
  <p:sldIdLst>
    <p:sldId id="257" r:id="rId2"/>
    <p:sldId id="258" r:id="rId3"/>
    <p:sldId id="323" r:id="rId4"/>
    <p:sldId id="324" r:id="rId5"/>
    <p:sldId id="325" r:id="rId6"/>
    <p:sldId id="326" r:id="rId7"/>
    <p:sldId id="311" r:id="rId8"/>
    <p:sldId id="312" r:id="rId9"/>
    <p:sldId id="327" r:id="rId10"/>
    <p:sldId id="300" r:id="rId11"/>
    <p:sldId id="330" r:id="rId12"/>
    <p:sldId id="328" r:id="rId13"/>
    <p:sldId id="329" r:id="rId14"/>
    <p:sldId id="292" r:id="rId15"/>
    <p:sldId id="343" r:id="rId16"/>
    <p:sldId id="344" r:id="rId17"/>
    <p:sldId id="317" r:id="rId18"/>
    <p:sldId id="316" r:id="rId19"/>
    <p:sldId id="294" r:id="rId20"/>
    <p:sldId id="313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40" r:id="rId30"/>
    <p:sldId id="339" r:id="rId31"/>
    <p:sldId id="341" r:id="rId32"/>
    <p:sldId id="342" r:id="rId33"/>
    <p:sldId id="310" r:id="rId34"/>
    <p:sldId id="309" r:id="rId35"/>
    <p:sldId id="314" r:id="rId36"/>
    <p:sldId id="315" r:id="rId37"/>
    <p:sldId id="318" r:id="rId38"/>
    <p:sldId id="319" r:id="rId39"/>
    <p:sldId id="320" r:id="rId40"/>
    <p:sldId id="321" r:id="rId41"/>
    <p:sldId id="284" r:id="rId42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E93"/>
    <a:srgbClr val="AA9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6" autoAdjust="0"/>
    <p:restoredTop sz="94660"/>
  </p:normalViewPr>
  <p:slideViewPr>
    <p:cSldViewPr snapToGrid="0">
      <p:cViewPr>
        <p:scale>
          <a:sx n="83" d="100"/>
          <a:sy n="83" d="100"/>
        </p:scale>
        <p:origin x="-144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534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5AEF1C9F-5C1A-4210-A25B-9A8A75DB3A58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18"/>
            <a:ext cx="2921582" cy="495347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2C6597CC-99A6-4FF2-8489-CFE360A6F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82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889F-5419-4466-8EF4-0A082825D397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4F83-B26C-47DE-BB3E-D8CC94BE1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7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889F-5419-4466-8EF4-0A082825D397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4F83-B26C-47DE-BB3E-D8CC94BE1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4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889F-5419-4466-8EF4-0A082825D397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4F83-B26C-47DE-BB3E-D8CC94BE1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2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889F-5419-4466-8EF4-0A082825D397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4F83-B26C-47DE-BB3E-D8CC94BE1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9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889F-5419-4466-8EF4-0A082825D397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4F83-B26C-47DE-BB3E-D8CC94BE1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0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889F-5419-4466-8EF4-0A082825D397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4F83-B26C-47DE-BB3E-D8CC94BE1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889F-5419-4466-8EF4-0A082825D397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4F83-B26C-47DE-BB3E-D8CC94BE1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4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889F-5419-4466-8EF4-0A082825D397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4F83-B26C-47DE-BB3E-D8CC94BE1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0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889F-5419-4466-8EF4-0A082825D397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4F83-B26C-47DE-BB3E-D8CC94BE1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889F-5419-4466-8EF4-0A082825D397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4F83-B26C-47DE-BB3E-D8CC94BE1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5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889F-5419-4466-8EF4-0A082825D397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4F83-B26C-47DE-BB3E-D8CC94BE1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8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E889F-5419-4466-8EF4-0A082825D397}" type="datetimeFigureOut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54F83-B26C-47DE-BB3E-D8CC94BE1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1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p0d1@bangor.ac.u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44724"/>
            <a:ext cx="9144000" cy="3913276"/>
          </a:xfrm>
        </p:spPr>
        <p:txBody>
          <a:bodyPr>
            <a:noAutofit/>
          </a:bodyPr>
          <a:lstStyle/>
          <a:p>
            <a:r>
              <a:rPr lang="en-US" sz="10000" b="1" dirty="0"/>
              <a:t/>
            </a:r>
            <a:br>
              <a:rPr lang="en-US" sz="10000" b="1" dirty="0"/>
            </a:br>
            <a:endParaRPr lang="en-US" sz="1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8214" y="0"/>
            <a:ext cx="10715571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y-GB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Cymraeg y Tu Hwnt i’r Ysgol?</a:t>
            </a:r>
          </a:p>
          <a:p>
            <a:pPr algn="ctr">
              <a:spcAft>
                <a:spcPts val="0"/>
              </a:spcAft>
            </a:pPr>
            <a:r>
              <a:rPr lang="en-US" sz="5400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Welsh out of School? </a:t>
            </a:r>
          </a:p>
          <a:p>
            <a:pPr algn="ctr">
              <a:spcAft>
                <a:spcPts val="0"/>
              </a:spcAft>
            </a:pPr>
            <a:endParaRPr lang="cy-GB" sz="3800" b="1" kern="1800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y-GB" sz="3100" b="1" kern="18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Ffactorau’n sy’n Effeithio ar Ddefnydd Cymdeithasol Disgyblion Ysgol o’r Gymraeg</a:t>
            </a:r>
          </a:p>
          <a:p>
            <a:pPr algn="ctr">
              <a:spcAft>
                <a:spcPts val="0"/>
              </a:spcAft>
            </a:pPr>
            <a:r>
              <a:rPr lang="en-US" sz="3100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Factors Influencing School Pupils’ Social Use of Welsh</a:t>
            </a:r>
          </a:p>
          <a:p>
            <a:pPr algn="ctr">
              <a:spcAft>
                <a:spcPts val="0"/>
              </a:spcAft>
            </a:pPr>
            <a:endParaRPr lang="en-US" sz="3800" b="1" kern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3200" b="1" kern="18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Rhai</a:t>
            </a:r>
            <a:r>
              <a:rPr lang="en-US" sz="3200" b="1" kern="18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8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Canfyddiadau</a:t>
            </a:r>
            <a:r>
              <a:rPr lang="en-US" sz="3200" b="1" kern="18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8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Cychwynnol</a:t>
            </a:r>
            <a:endParaRPr lang="en-US" sz="3200" b="1" kern="1800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3200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 Early Findings</a:t>
            </a:r>
          </a:p>
          <a:p>
            <a:pPr algn="ctr">
              <a:spcAft>
                <a:spcPts val="0"/>
              </a:spcAft>
            </a:pPr>
            <a:endParaRPr lang="en-US" sz="2400" b="1" kern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2400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Siôn </a:t>
            </a:r>
            <a:r>
              <a:rPr lang="en-US" sz="2400" b="1" kern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Aled</a:t>
            </a:r>
            <a:r>
              <a:rPr lang="en-US" sz="2400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kern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Owen    </a:t>
            </a:r>
            <a:r>
              <a:rPr lang="en-US" sz="2400" b="1" kern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elp0d1@bangor.ac.uk</a:t>
            </a:r>
            <a:endParaRPr lang="en-US" sz="2400" b="1" kern="1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2400" b="1" kern="18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 </a:t>
            </a:r>
            <a:r>
              <a:rPr lang="en-US" sz="2400" b="1" kern="1800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oruchwyliaeth</a:t>
            </a:r>
            <a:r>
              <a:rPr lang="en-US" sz="2400" b="1" kern="18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kern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Supervised by Jean Ware a Rhian Hodges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Llu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8" y="5798443"/>
            <a:ext cx="1095230" cy="916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482" y="5798443"/>
            <a:ext cx="1130439" cy="9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34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1" y="81799"/>
            <a:ext cx="11809939" cy="6643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0486663" y="1909823"/>
            <a:ext cx="147374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/>
              <a:t>/ Census</a:t>
            </a:r>
            <a:endParaRPr lang="en-US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85727" y="6114327"/>
            <a:ext cx="12801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/ Age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988534" y="2649973"/>
            <a:ext cx="38961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Percentage Welsh-speaking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5970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RYwPTBA2JbrJ0VfHS9zORlM9jTVtQ1vOdtN92PlOI7zqNIth6QM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70" y="0"/>
            <a:ext cx="6586329" cy="38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600" y="3203009"/>
            <a:ext cx="6425530" cy="2882185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5861089" y="4016812"/>
            <a:ext cx="58343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“Welsh is safe now, so we don’t need to speak it …”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58243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5400" dirty="0">
                <a:solidFill>
                  <a:srgbClr val="7030A0"/>
                </a:solidFill>
                <a:cs typeface="Arial" panose="020B0604020202020204" pitchFamily="34" charset="0"/>
              </a:rPr>
              <a:t>“Mae’r Gymraeg yn saff bellach, felly does dim rhaid i ni ei siarad …”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5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099"/>
            <a:ext cx="10515600" cy="1325563"/>
          </a:xfrm>
        </p:spPr>
        <p:txBody>
          <a:bodyPr/>
          <a:lstStyle/>
          <a:p>
            <a:pPr algn="ctr"/>
            <a:r>
              <a:rPr lang="cy-GB" b="1" dirty="0">
                <a:solidFill>
                  <a:srgbClr val="7030A0"/>
                </a:solidFill>
              </a:rPr>
              <a:t>Rhai pwyntiau o ymchwil blaenorol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Some points from extant 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7" y="1531662"/>
            <a:ext cx="11589026" cy="4351338"/>
          </a:xfrm>
        </p:spPr>
        <p:txBody>
          <a:bodyPr>
            <a:noAutofit/>
          </a:bodyPr>
          <a:lstStyle/>
          <a:p>
            <a:r>
              <a:rPr lang="cy-GB" dirty="0">
                <a:solidFill>
                  <a:srgbClr val="7030A0"/>
                </a:solidFill>
              </a:rPr>
              <a:t>Tuedd gyffredinol i ffafrio’r Saesneg y tu allan i’r ysgol.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General trend to favour English beyond school. (Thomas &amp; Roberts 2011)</a:t>
            </a:r>
          </a:p>
          <a:p>
            <a:r>
              <a:rPr lang="cy-GB" dirty="0">
                <a:solidFill>
                  <a:srgbClr val="7030A0"/>
                </a:solidFill>
              </a:rPr>
              <a:t>Y duedd honno’n gryfach lle mae’r Gymraeg yn wannach yn y gymuned.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Trend stronger in areas where Welsh is weaker in the community.</a:t>
            </a:r>
            <a:br>
              <a:rPr lang="en-GB" dirty="0"/>
            </a:br>
            <a:r>
              <a:rPr lang="en-GB" dirty="0"/>
              <a:t>(Hodges 2009).</a:t>
            </a:r>
          </a:p>
          <a:p>
            <a:r>
              <a:rPr lang="cy-GB" dirty="0">
                <a:solidFill>
                  <a:srgbClr val="7030A0"/>
                </a:solidFill>
              </a:rPr>
              <a:t>Nid yw agwedd gadarnhaol at iaith bob amser yn cydfynd â’i defnyddio.</a:t>
            </a:r>
            <a:br>
              <a:rPr lang="cy-GB" dirty="0">
                <a:solidFill>
                  <a:srgbClr val="7030A0"/>
                </a:solidFill>
              </a:rPr>
            </a:br>
            <a:r>
              <a:rPr lang="cy-GB" dirty="0">
                <a:solidFill>
                  <a:srgbClr val="7030A0"/>
                </a:solidFill>
              </a:rPr>
              <a:t>Y ffynonellau uchod ac yn arbennig Nicholas (2009) yng nghyd-destun Arizona. </a:t>
            </a:r>
            <a:r>
              <a:rPr lang="en-GB" dirty="0">
                <a:solidFill>
                  <a:srgbClr val="7030A0"/>
                </a:solidFill>
              </a:rPr>
              <a:t>“I live Hopi, I just don’t speak it”.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Positive attitude to a language not always reflected in use.</a:t>
            </a:r>
            <a:br>
              <a:rPr lang="en-GB" dirty="0"/>
            </a:br>
            <a:r>
              <a:rPr lang="en-GB" dirty="0"/>
              <a:t>Above sources and especially Nicholas ((2009) in the context of Arizona.</a:t>
            </a:r>
            <a:br>
              <a:rPr lang="en-GB" dirty="0"/>
            </a:br>
            <a:r>
              <a:rPr lang="en-GB" dirty="0"/>
              <a:t>“I live Hopi, I just don’t speak it”.</a:t>
            </a:r>
          </a:p>
        </p:txBody>
      </p:sp>
    </p:spTree>
    <p:extLst>
      <p:ext uri="{BB962C8B-B14F-4D97-AF65-F5344CB8AC3E}">
        <p14:creationId xmlns:p14="http://schemas.microsoft.com/office/powerpoint/2010/main" val="1989154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099"/>
            <a:ext cx="10515600" cy="1325563"/>
          </a:xfrm>
        </p:spPr>
        <p:txBody>
          <a:bodyPr/>
          <a:lstStyle/>
          <a:p>
            <a:pPr algn="ctr"/>
            <a:r>
              <a:rPr lang="cy-GB" b="1" dirty="0">
                <a:solidFill>
                  <a:srgbClr val="7030A0"/>
                </a:solidFill>
              </a:rPr>
              <a:t>Rhai pwyntiau o ymchwil blaenorol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Some points from extant 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7" y="1531662"/>
            <a:ext cx="11589026" cy="4351338"/>
          </a:xfrm>
        </p:spPr>
        <p:txBody>
          <a:bodyPr>
            <a:noAutofit/>
          </a:bodyPr>
          <a:lstStyle/>
          <a:p>
            <a:r>
              <a:rPr lang="cy-GB" dirty="0">
                <a:solidFill>
                  <a:srgbClr val="7030A0"/>
                </a:solidFill>
              </a:rPr>
              <a:t>Y sefyllfa o bosibl yn wahanol wrth gyfathrebu ar-lein.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Possible variation in on-line communication. (Cunliffe et al. 2013)</a:t>
            </a:r>
          </a:p>
          <a:p>
            <a:r>
              <a:rPr lang="cy-GB" dirty="0">
                <a:solidFill>
                  <a:srgbClr val="7030A0"/>
                </a:solidFill>
              </a:rPr>
              <a:t>Tystiolaeth yn ymddangos o ddylanwad diffyg cyfleoedd i ddefnyddio’r Gymraeg yn y gymuned, er enghraifft, ardal Rhydaman.</a:t>
            </a:r>
            <a:r>
              <a:rPr lang="cy-GB" dirty="0"/>
              <a:t/>
            </a:r>
            <a:br>
              <a:rPr lang="cy-GB" dirty="0"/>
            </a:br>
            <a:r>
              <a:rPr lang="cy-GB" dirty="0"/>
              <a:t>Evidence emerging of the effect of lack of opportunities to use Welsh in the community, for example, the Ammanford area. (Hodges, Prys, Orrell, Williams &amp; Williams 2015) </a:t>
            </a:r>
            <a:endParaRPr lang="en-GB" dirty="0"/>
          </a:p>
          <a:p>
            <a:r>
              <a:rPr lang="cy-GB" dirty="0">
                <a:solidFill>
                  <a:srgbClr val="7030A0"/>
                </a:solidFill>
              </a:rPr>
              <a:t>Llywodraeth Cymru’n ceisio cydgysylltu ymchwil yn y maes hwn.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Welsh Government seeking to coordinate research in this field. (Lewis &amp; Smallwood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91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4981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en-GB" sz="48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cy-GB" sz="5400" b="1" dirty="0">
                <a:solidFill>
                  <a:srgbClr val="7030A0"/>
                </a:solidFill>
                <a:latin typeface="Arial Black" panose="020B0A04020102020204" pitchFamily="34" charset="0"/>
              </a:rPr>
              <a:t>Methodoleg</a:t>
            </a:r>
            <a:r>
              <a:rPr lang="en-GB" sz="5400" b="1" dirty="0">
                <a:latin typeface="Arial Black" panose="020B0A04020102020204" pitchFamily="34" charset="0"/>
              </a:rPr>
              <a:t> / Methodology</a:t>
            </a:r>
            <a:endParaRPr lang="en-US" sz="54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487" y="1279160"/>
            <a:ext cx="11589026" cy="4351338"/>
          </a:xfrm>
        </p:spPr>
        <p:txBody>
          <a:bodyPr>
            <a:noAutofit/>
          </a:bodyPr>
          <a:lstStyle/>
          <a:p>
            <a:r>
              <a:rPr lang="cy-GB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Gweithio gyda phedair ysgol uwchradd a dwy ysgol gynradd yn bwydo pob un mewn gwahanol rannau o Gymru gyda chyd-destunau demograffig ac ieithyddol </a:t>
            </a:r>
            <a:r>
              <a:rPr lang="cy-GB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gwahanol, e </a:t>
            </a:r>
            <a:r>
              <a:rPr lang="cy-GB" sz="3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y-GB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siaradwyr Cymraeg &lt;25%, 25-50%, 50-75% a 75%. </a:t>
            </a:r>
            <a:r>
              <a:rPr lang="cy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y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Working with four secondary schools and two feeder primary schools for each in different parts of Wales and with varying demographic and linguistic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context, e g, Welsh speakers </a:t>
            </a:r>
            <a:r>
              <a:rPr lang="cy-GB" sz="3600" dirty="0">
                <a:latin typeface="Arial" panose="020B0604020202020204" pitchFamily="34" charset="0"/>
                <a:cs typeface="Arial" panose="020B0604020202020204" pitchFamily="34" charset="0"/>
              </a:rPr>
              <a:t>&lt;25%, 25-50%, 50-75% </a:t>
            </a:r>
            <a:r>
              <a:rPr lang="cy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cy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sz="3600" dirty="0">
                <a:latin typeface="Arial" panose="020B0604020202020204" pitchFamily="34" charset="0"/>
                <a:cs typeface="Arial" panose="020B0604020202020204" pitchFamily="34" charset="0"/>
              </a:rPr>
              <a:t>75%.</a:t>
            </a:r>
            <a:r>
              <a:rPr lang="cy-GB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y-GB" sz="2400" dirty="0">
                <a:solidFill>
                  <a:srgbClr val="7030A0"/>
                </a:solidFill>
              </a:rPr>
              <a:t/>
            </a:r>
            <a:br>
              <a:rPr lang="cy-GB" sz="2400" dirty="0">
                <a:solidFill>
                  <a:srgbClr val="7030A0"/>
                </a:solidFill>
              </a:rPr>
            </a:br>
            <a:r>
              <a:rPr lang="cy-GB" sz="2400" dirty="0">
                <a:solidFill>
                  <a:srgbClr val="7030A0"/>
                </a:solidFill>
              </a:rPr>
              <a:t/>
            </a:r>
            <a:br>
              <a:rPr lang="cy-GB" sz="2400" dirty="0">
                <a:solidFill>
                  <a:srgbClr val="7030A0"/>
                </a:solidFill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252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4981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en-GB" sz="48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cy-GB" sz="5400" b="1" dirty="0">
                <a:solidFill>
                  <a:srgbClr val="7030A0"/>
                </a:solidFill>
                <a:latin typeface="Arial Black" panose="020B0A04020102020204" pitchFamily="34" charset="0"/>
              </a:rPr>
              <a:t>Methodoleg</a:t>
            </a:r>
            <a:r>
              <a:rPr lang="en-GB" sz="5400" b="1" dirty="0">
                <a:latin typeface="Arial Black" panose="020B0A04020102020204" pitchFamily="34" charset="0"/>
              </a:rPr>
              <a:t> / Methodology</a:t>
            </a:r>
            <a:endParaRPr lang="en-US" sz="54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487" y="1279160"/>
            <a:ext cx="11589026" cy="4351338"/>
          </a:xfrm>
        </p:spPr>
        <p:txBody>
          <a:bodyPr>
            <a:noAutofit/>
          </a:bodyPr>
          <a:lstStyle/>
          <a:p>
            <a:r>
              <a:rPr lang="cy-GB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Holiaduron ar gyfer holl ddisgyblion Blwyddyn 6 a Blwyddyn 7, yn ceisio data meintiol ac ansoddol.</a:t>
            </a:r>
            <a:r>
              <a:rPr lang="en-GB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Questionnaires for all Year 6 and Year 7 pupils, seeking both quantitative and qualitative data</a:t>
            </a:r>
            <a:r>
              <a:rPr lang="cy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y-GB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Holiaduron ar gyfer sampl o aelodau staff yr ysgolion – ac nid dim ond staff dysgu.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Questionnaires for a sample of school staff - and not only teaching staff.</a:t>
            </a:r>
          </a:p>
          <a:p>
            <a:endParaRPr lang="cy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y-GB" sz="2400" dirty="0">
                <a:solidFill>
                  <a:srgbClr val="7030A0"/>
                </a:solidFill>
              </a:rPr>
              <a:t/>
            </a:r>
            <a:br>
              <a:rPr lang="cy-GB" sz="2400" dirty="0">
                <a:solidFill>
                  <a:srgbClr val="7030A0"/>
                </a:solidFill>
              </a:rPr>
            </a:br>
            <a:r>
              <a:rPr lang="cy-GB" sz="2400" dirty="0">
                <a:solidFill>
                  <a:srgbClr val="7030A0"/>
                </a:solidFill>
              </a:rPr>
              <a:t/>
            </a:r>
            <a:br>
              <a:rPr lang="cy-GB" sz="2400" dirty="0">
                <a:solidFill>
                  <a:srgbClr val="7030A0"/>
                </a:solidFill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4528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4981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en-GB" sz="48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cy-GB" sz="5400" b="1" dirty="0">
                <a:solidFill>
                  <a:srgbClr val="7030A0"/>
                </a:solidFill>
                <a:latin typeface="Arial Black" panose="020B0A04020102020204" pitchFamily="34" charset="0"/>
              </a:rPr>
              <a:t>Methodoleg</a:t>
            </a:r>
            <a:r>
              <a:rPr lang="en-GB" sz="5400" b="1" dirty="0">
                <a:latin typeface="Arial Black" panose="020B0A04020102020204" pitchFamily="34" charset="0"/>
              </a:rPr>
              <a:t> / Methodology</a:t>
            </a:r>
            <a:endParaRPr lang="en-US" sz="54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487" y="1279160"/>
            <a:ext cx="11589026" cy="4351338"/>
          </a:xfrm>
        </p:spPr>
        <p:txBody>
          <a:bodyPr>
            <a:noAutofit/>
          </a:bodyPr>
          <a:lstStyle/>
          <a:p>
            <a:r>
              <a:rPr lang="cy-GB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Holiaduron ar gyfer holl ddisgyblion Blwyddyn 6 a Blwyddyn 7, yn ceisio data meintiol ac ansoddol.</a:t>
            </a:r>
            <a:r>
              <a:rPr lang="en-GB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Questionnaires for all Year 6 and Year 7 pupils, seeking both quantitative and qualitative data</a:t>
            </a:r>
            <a:r>
              <a:rPr lang="cy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y-GB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Holiaduron ar gyfer sampl o aelodau staff yr ysgolion – ac nid dim ond staff dysgu.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Questionnaires for a sample of school staff - and not only teaching staff.</a:t>
            </a:r>
          </a:p>
          <a:p>
            <a:pPr marL="0" indent="0">
              <a:buNone/>
            </a:pPr>
            <a:endParaRPr lang="cy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y-GB" sz="2400" dirty="0">
                <a:solidFill>
                  <a:srgbClr val="7030A0"/>
                </a:solidFill>
              </a:rPr>
              <a:t/>
            </a:r>
            <a:br>
              <a:rPr lang="cy-GB" sz="2400" dirty="0">
                <a:solidFill>
                  <a:srgbClr val="7030A0"/>
                </a:solidFill>
              </a:rPr>
            </a:br>
            <a:r>
              <a:rPr lang="cy-GB" sz="2400" dirty="0">
                <a:solidFill>
                  <a:srgbClr val="7030A0"/>
                </a:solidFill>
              </a:rPr>
              <a:t/>
            </a:r>
            <a:br>
              <a:rPr lang="cy-GB" sz="2400" dirty="0">
                <a:solidFill>
                  <a:srgbClr val="7030A0"/>
                </a:solidFill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3163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974" y="129582"/>
            <a:ext cx="11589026" cy="4351338"/>
          </a:xfrm>
        </p:spPr>
        <p:txBody>
          <a:bodyPr>
            <a:noAutofit/>
          </a:bodyPr>
          <a:lstStyle/>
          <a:p>
            <a:r>
              <a:rPr lang="cy-GB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Grwpiau ffocws dilynol o blant – yr aelodaeth yn adlewyrchu ystod yr ymatebion.</a:t>
            </a:r>
            <a:r>
              <a:rPr lang="cy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y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Follow-up focus groups of children – membership representative of the range of responses.</a:t>
            </a:r>
          </a:p>
          <a:p>
            <a:r>
              <a:rPr lang="cy-GB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Ystyried </a:t>
            </a:r>
            <a:r>
              <a:rPr lang="cy-GB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sefyllfaoedd â rhai nodweddion tebyg dramor.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sz="3600" dirty="0">
                <a:latin typeface="Arial" panose="020B0604020202020204" pitchFamily="34" charset="0"/>
                <a:cs typeface="Arial" panose="020B0604020202020204" pitchFamily="34" charset="0"/>
              </a:rPr>
              <a:t>Consideration of situations with some similar attributes </a:t>
            </a:r>
            <a:r>
              <a:rPr lang="cy-GB" sz="3600" dirty="0" err="1">
                <a:latin typeface="Arial" panose="020B0604020202020204" pitchFamily="34" charset="0"/>
                <a:cs typeface="Arial" panose="020B0604020202020204" pitchFamily="34" charset="0"/>
              </a:rPr>
              <a:t>overseas</a:t>
            </a:r>
            <a:r>
              <a:rPr lang="cy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y-GB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Mynediad i ysgolion a chydweithrediad ysgolion yn broblem.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Accessing schools and schools’ cooperation an issue</a:t>
            </a:r>
            <a:r>
              <a:rPr lang="cy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y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y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y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y-GB" sz="2400" dirty="0">
                <a:solidFill>
                  <a:srgbClr val="7030A0"/>
                </a:solidFill>
              </a:rPr>
              <a:t/>
            </a:r>
            <a:br>
              <a:rPr lang="cy-GB" sz="2400" dirty="0">
                <a:solidFill>
                  <a:srgbClr val="7030A0"/>
                </a:solidFill>
              </a:rPr>
            </a:br>
            <a:r>
              <a:rPr lang="cy-GB" sz="2400" dirty="0">
                <a:solidFill>
                  <a:srgbClr val="7030A0"/>
                </a:solidFill>
              </a:rPr>
              <a:t/>
            </a:r>
            <a:br>
              <a:rPr lang="cy-GB" sz="2400" dirty="0">
                <a:solidFill>
                  <a:srgbClr val="7030A0"/>
                </a:solidFill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5226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6" y="745607"/>
            <a:ext cx="4078215" cy="3058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1955">
            <a:off x="6558116" y="643397"/>
            <a:ext cx="5112774" cy="3834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78" y="2540410"/>
            <a:ext cx="5481483" cy="411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37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79" y="297133"/>
            <a:ext cx="109914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y-GB" sz="5400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Rhai Canfyddiadau Cychwynnol</a:t>
            </a:r>
            <a:r>
              <a:rPr lang="en-GB" sz="5400" b="1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GB" sz="54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GB" sz="5400" b="1" dirty="0">
                <a:latin typeface="Arial Black" panose="020B0A04020102020204" pitchFamily="34" charset="0"/>
                <a:cs typeface="Arial" panose="020B0604020202020204" pitchFamily="34" charset="0"/>
              </a:rPr>
              <a:t>Some Initial Findings</a:t>
            </a:r>
            <a:endParaRPr lang="en-US" sz="5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225" y="1837114"/>
            <a:ext cx="11898775" cy="527200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y-GB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Dadansoddi’n parhau felly fe ystyrir yma </a:t>
            </a:r>
            <a:r>
              <a:rPr lang="cy-GB" sz="4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 fwyaf y </a:t>
            </a:r>
            <a:r>
              <a:rPr lang="cy-GB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cy-GB" sz="4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ansoddol yn </a:t>
            </a:r>
            <a:r>
              <a:rPr lang="cy-GB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ymwneud â disgyblion yn ysgolion y Gogledd-ddwyrain a’r De-ddwyrain (N=295).</a:t>
            </a:r>
            <a:r>
              <a:rPr lang="cy-GB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y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Analysis is ongoing so here consideration  will be confined 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(mainly) to qualitative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data regarding pupils in the schools in North East and South East Wales (N=295).</a:t>
            </a:r>
            <a:endParaRPr lang="en-GB" sz="4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61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4901" y="-23956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/>
            </a:r>
            <a:br>
              <a:rPr lang="en-GB" b="1" dirty="0"/>
            </a:br>
            <a:r>
              <a:rPr lang="en-GB" dirty="0"/>
              <a:t/>
            </a:r>
            <a:br>
              <a:rPr lang="en-GB" dirty="0"/>
            </a:br>
            <a:r>
              <a:rPr lang="en-GB" sz="53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Crynodeb</a:t>
            </a:r>
            <a:r>
              <a:rPr lang="en-GB" sz="5300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GB" sz="5300" b="1" dirty="0">
                <a:latin typeface="Arial Black" panose="020B0A04020102020204" pitchFamily="34" charset="0"/>
              </a:rPr>
              <a:t>/ Summary</a:t>
            </a:r>
            <a:r>
              <a:rPr lang="en-GB" sz="6000" b="1" dirty="0">
                <a:latin typeface="Arial Black" panose="020B0A04020102020204" pitchFamily="34" charset="0"/>
              </a:rPr>
              <a:t/>
            </a:r>
            <a:br>
              <a:rPr lang="en-GB" sz="6000" b="1" dirty="0">
                <a:latin typeface="Arial Black" panose="020B0A04020102020204" pitchFamily="34" charset="0"/>
              </a:rPr>
            </a:br>
            <a:endParaRPr lang="en-US" sz="6000" b="1" dirty="0">
              <a:latin typeface="Arial Black" panose="020B0A040201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51465" y="1086003"/>
            <a:ext cx="10250126" cy="4813352"/>
          </a:xfrm>
        </p:spPr>
        <p:txBody>
          <a:bodyPr>
            <a:noAutofit/>
          </a:bodyPr>
          <a:lstStyle/>
          <a:p>
            <a:r>
              <a:rPr lang="cy-GB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cefndir i addysg cyfrwng Cymraeg</a:t>
            </a:r>
            <a:r>
              <a:rPr lang="en-GB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Background to Welsh medium education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mater dan sylw: defnydd cyfyngedig o’r Gymraeg y tu hwnt i’r ystafell ddosbarth</a:t>
            </a:r>
          </a:p>
          <a:p>
            <a:pPr marL="0" indent="0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 The issue: limited social use of 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 Welsh outside the classroom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Methodoleg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/ Methodology</a:t>
            </a:r>
          </a:p>
          <a:p>
            <a:r>
              <a:rPr lang="cy-GB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Rhai canfyddiadau cychwynnol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Some initial findings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Effaith ac Oblygiadau</a:t>
            </a:r>
            <a:r>
              <a:rPr lang="cy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/ Impact and Implications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1708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62" y="444646"/>
            <a:ext cx="11058378" cy="5520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sz="3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Agwedd gadarnhaol yn gyffredinol at y Gymraeg – hyd yn oed ymhlith plant sy’n dewis defnyddio’r Saesneg yn gymdeithasol.</a:t>
            </a:r>
            <a:r>
              <a:rPr lang="cy-GB" sz="3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y-GB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sz="3800" dirty="0">
                <a:latin typeface="Arial" panose="020B0604020202020204" pitchFamily="34" charset="0"/>
                <a:cs typeface="Arial" panose="020B0604020202020204" pitchFamily="34" charset="0"/>
              </a:rPr>
              <a:t>Generally positive attitude to Welsh – even among children who choose to use English socially. </a:t>
            </a:r>
          </a:p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Ymatebion i’r cwestiwn “Pa mor bwysig ydy hi bod y Gymraeg yn parhau’n iaith fyw?”: Cyfartaledd cyffredinol 9.1, gydag ond ychydig o wahaniaeth rhwng y Gogledd-ddwyrain (9.27) a’r De-ddwyrain (9.04) a rhwng disgyblion Blwyddyn 6 (9.32) a Blwyddyn 7 (9.03). Ychydig iawn o ddisgyblion a nododd sg</a:t>
            </a:r>
            <a:r>
              <a:rPr lang="cy-GB" dirty="0">
                <a:solidFill>
                  <a:srgbClr val="7030A0"/>
                </a:solidFill>
                <a:cs typeface="Arial" panose="020B0604020202020204" pitchFamily="34" charset="0"/>
              </a:rPr>
              <a:t>ôr llai na </a:t>
            </a:r>
            <a:r>
              <a:rPr lang="cy-GB" dirty="0">
                <a:solidFill>
                  <a:srgbClr val="7030A0"/>
                </a:solidFill>
              </a:rPr>
              <a:t>6. </a:t>
            </a:r>
            <a:r>
              <a:rPr lang="cy-GB" dirty="0"/>
              <a:t/>
            </a:r>
            <a:br>
              <a:rPr lang="cy-GB" dirty="0"/>
            </a:br>
            <a:r>
              <a:rPr lang="cy-GB" dirty="0"/>
              <a:t>Responses to the question </a:t>
            </a:r>
            <a:r>
              <a:rPr lang="en-GB" dirty="0"/>
              <a:t>“How important is it to you that Welsh survives as a living language?”: Overall average: 9.1, with little variation between schools in the North East (9.27) and South East (9.04) and between Year 6 (9.32) and Year 7 (9.03) pupils. Very few pupils recorded a score of below 6.  </a:t>
            </a:r>
            <a:endParaRPr lang="en-US" dirty="0"/>
          </a:p>
          <a:p>
            <a:pPr marL="0" indent="0">
              <a:buNone/>
            </a:pPr>
            <a:endParaRPr lang="cy-GB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Desire to use more Welsh.</a:t>
            </a:r>
          </a:p>
        </p:txBody>
      </p:sp>
    </p:spTree>
    <p:extLst>
      <p:ext uri="{BB962C8B-B14F-4D97-AF65-F5344CB8AC3E}">
        <p14:creationId xmlns:p14="http://schemas.microsoft.com/office/powerpoint/2010/main" val="1025419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62" y="444646"/>
            <a:ext cx="11058378" cy="5520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“Mae Cymraeg yn iaith gwych ac yn mwynhau cael ei dysgu fel iaith ail”</a:t>
            </a:r>
            <a:r>
              <a:rPr lang="en-US" dirty="0"/>
              <a:t/>
            </a:r>
            <a:br>
              <a:rPr lang="en-US" dirty="0"/>
            </a:br>
            <a:r>
              <a:rPr lang="en-GB" dirty="0"/>
              <a:t>“Welsh is a great language and enjoy getting to learn it as a second language.” (</a:t>
            </a:r>
            <a:r>
              <a:rPr lang="en-GB" dirty="0" err="1"/>
              <a:t>SESecm</a:t>
            </a:r>
            <a:r>
              <a:rPr lang="en-GB" dirty="0"/>
              <a:t>)</a:t>
            </a:r>
            <a:endParaRPr lang="en-US" dirty="0"/>
          </a:p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“Mae'r iaith gymraeg yn awesome.” </a:t>
            </a:r>
            <a:r>
              <a:rPr lang="cy-GB" dirty="0"/>
              <a:t/>
            </a:r>
            <a:br>
              <a:rPr lang="cy-GB" dirty="0"/>
            </a:br>
            <a:r>
              <a:rPr lang="en-GB" dirty="0"/>
              <a:t>“The welsh language is awesome.” (SEPri2m)</a:t>
            </a:r>
          </a:p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“Mae o mor bwisig i gymraeg gario ymlaen”</a:t>
            </a: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GB" dirty="0"/>
              <a:t>“It’s so important for welsh to carry on” (NEPri2f)</a:t>
            </a:r>
          </a:p>
          <a:p>
            <a:pPr marL="0" indent="0">
              <a:buNone/>
            </a:pPr>
            <a:r>
              <a:rPr lang="en-GB" dirty="0"/>
              <a:t>“</a:t>
            </a:r>
            <a:r>
              <a:rPr lang="cy-GB" dirty="0"/>
              <a:t>there is nothing cool about my experience</a:t>
            </a:r>
            <a:r>
              <a:rPr lang="en-GB" dirty="0"/>
              <a:t>.” (</a:t>
            </a:r>
            <a:r>
              <a:rPr lang="cy-GB" dirty="0">
                <a:solidFill>
                  <a:srgbClr val="7030A0"/>
                </a:solidFill>
              </a:rPr>
              <a:t>Saesneg yn y gwreiddiol </a:t>
            </a:r>
            <a:r>
              <a:rPr lang="en-GB" dirty="0"/>
              <a:t>/ original English) (</a:t>
            </a:r>
            <a:r>
              <a:rPr lang="en-GB" dirty="0" err="1"/>
              <a:t>SESecm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[</a:t>
            </a:r>
            <a:r>
              <a:rPr lang="en-GB" dirty="0" err="1" smtClean="0">
                <a:solidFill>
                  <a:srgbClr val="7030A0"/>
                </a:solidFill>
              </a:rPr>
              <a:t>Ond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mwy</a:t>
            </a:r>
            <a:r>
              <a:rPr lang="en-GB" dirty="0" smtClean="0">
                <a:solidFill>
                  <a:srgbClr val="7030A0"/>
                </a:solidFill>
              </a:rPr>
              <a:t> o </a:t>
            </a:r>
            <a:r>
              <a:rPr lang="en-GB" dirty="0" err="1" smtClean="0">
                <a:solidFill>
                  <a:srgbClr val="7030A0"/>
                </a:solidFill>
              </a:rPr>
              <a:t>sylwadau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negyddol</a:t>
            </a:r>
            <a:r>
              <a:rPr lang="en-GB" dirty="0" smtClean="0">
                <a:solidFill>
                  <a:srgbClr val="7030A0"/>
                </a:solidFill>
              </a:rPr>
              <a:t>, </a:t>
            </a:r>
            <a:r>
              <a:rPr lang="en-GB" dirty="0" err="1" smtClean="0">
                <a:solidFill>
                  <a:srgbClr val="7030A0"/>
                </a:solidFill>
              </a:rPr>
              <a:t>gan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ddisgyblion</a:t>
            </a:r>
            <a:r>
              <a:rPr lang="en-GB" dirty="0" smtClean="0">
                <a:solidFill>
                  <a:srgbClr val="7030A0"/>
                </a:solidFill>
              </a:rPr>
              <a:t> a </a:t>
            </a:r>
            <a:r>
              <a:rPr lang="en-GB" dirty="0" err="1" smtClean="0">
                <a:solidFill>
                  <a:srgbClr val="7030A0"/>
                </a:solidFill>
              </a:rPr>
              <a:t>rhieni</a:t>
            </a:r>
            <a:r>
              <a:rPr lang="en-GB" dirty="0" smtClean="0">
                <a:solidFill>
                  <a:srgbClr val="7030A0"/>
                </a:solidFill>
              </a:rPr>
              <a:t>, </a:t>
            </a:r>
            <a:r>
              <a:rPr lang="en-GB" dirty="0" err="1" smtClean="0">
                <a:solidFill>
                  <a:srgbClr val="7030A0"/>
                </a:solidFill>
              </a:rPr>
              <a:t>yn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ysgolion</a:t>
            </a:r>
            <a:r>
              <a:rPr lang="en-GB" dirty="0" smtClean="0">
                <a:solidFill>
                  <a:srgbClr val="7030A0"/>
                </a:solidFill>
              </a:rPr>
              <a:t> y </a:t>
            </a:r>
            <a:r>
              <a:rPr lang="en-GB" dirty="0" err="1" smtClean="0">
                <a:solidFill>
                  <a:srgbClr val="7030A0"/>
                </a:solidFill>
              </a:rPr>
              <a:t>Gogledd-orllewin</a:t>
            </a:r>
            <a:r>
              <a:rPr lang="en-GB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 smtClean="0"/>
              <a:t>But more negative comments, by pupils and parents, at North-West schools.]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8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17" y="226117"/>
            <a:ext cx="11898775" cy="52720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y-GB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Cefndir teuluol yn bwysig yn ôl y disgwyl – ond gallai dylanwad brodyr a chwiorydd a’r teulu estynedig fod yn fwy nag y tybid.</a:t>
            </a:r>
            <a:br>
              <a:rPr lang="cy-GB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Importance of family background as expected – but influence of siblings and extended family may be greater than has been thought.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dirty="0">
                <a:solidFill>
                  <a:srgbClr val="7030A0"/>
                </a:solidFill>
              </a:rPr>
              <a:t>“Dwi’m yn siarad lot o gwbwl oherwydd ma mam a dad yn Saesneg.”</a:t>
            </a:r>
            <a:r>
              <a:rPr lang="en-US" dirty="0"/>
              <a:t/>
            </a:r>
            <a:br>
              <a:rPr lang="en-US" dirty="0"/>
            </a:br>
            <a:r>
              <a:rPr lang="en-GB" dirty="0"/>
              <a:t>“I don’t speak a lot [of Welsh] at all because my mum and dad are English speaking.” (</a:t>
            </a:r>
            <a:r>
              <a:rPr lang="en-GB" dirty="0" err="1"/>
              <a:t>NESecm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“Ni’n siarad Cymraeg yn fan’no [gartref] oherwydd y mae y dau riant yn gallu siarad Cymraeg.”</a:t>
            </a:r>
            <a:r>
              <a:rPr lang="cy-GB" dirty="0"/>
              <a:t/>
            </a:r>
            <a:br>
              <a:rPr lang="cy-GB" dirty="0"/>
            </a:br>
            <a:r>
              <a:rPr lang="en-GB" dirty="0"/>
              <a:t>“We speak Welsh there [at home] because both parents can speak Welsh.” (SEPri2f)</a:t>
            </a:r>
          </a:p>
          <a:p>
            <a:pPr marL="0" indent="0">
              <a:buNone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710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94" y="252141"/>
            <a:ext cx="11058378" cy="5520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“Mae'n profiad o ddefnyddio Cymraeg oherwydd mae fy mam yn balch fod fi yn gallu siarad Cymraeg a mae'n pleser.” (Rhieni di-Gymraeg)</a:t>
            </a:r>
            <a:r>
              <a:rPr lang="cy-GB" dirty="0"/>
              <a:t/>
            </a:r>
            <a:br>
              <a:rPr lang="cy-GB" dirty="0"/>
            </a:br>
            <a:r>
              <a:rPr lang="en-GB" dirty="0"/>
              <a:t>“It’s an experience using Welsh because my mum is proud that I’m able to speak Welsh and it’s a pleasure.” (</a:t>
            </a:r>
            <a:r>
              <a:rPr lang="en-GB" dirty="0" err="1"/>
              <a:t>SESecf</a:t>
            </a:r>
            <a:r>
              <a:rPr lang="en-GB" dirty="0"/>
              <a:t>) (Parents not Welsh-speaking)</a:t>
            </a:r>
            <a:endParaRPr lang="en-US" dirty="0"/>
          </a:p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“Siarad [Cymraeg] i fy Chwaer. A ymarfer dysgu cymraeg i fy mam.”</a:t>
            </a:r>
            <a:r>
              <a:rPr lang="cy-GB" dirty="0"/>
              <a:t/>
            </a:r>
            <a:br>
              <a:rPr lang="cy-GB" dirty="0"/>
            </a:br>
            <a:r>
              <a:rPr lang="en-GB" dirty="0"/>
              <a:t>“Speak [Welsh] to my Sister. And practise teaching welsh to my mum.” (SEPri1m)</a:t>
            </a:r>
          </a:p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“Dwi’n siarad yn Saesneg achos ma mam a dad fi yn Saesneg ond dwi’n siarad Cymraeg efo chwaer fi. ”</a:t>
            </a: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GB" dirty="0"/>
              <a:t>“I speak in English because my mum and dad are English speaking but I speak Welsh with my sister.”(</a:t>
            </a:r>
            <a:r>
              <a:rPr lang="en-GB" dirty="0" err="1"/>
              <a:t>NESecf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“... oherwedd fi a fy mrawd yn galle siarad am pethau ac a mam a dad ddim yn cael cliw.”</a:t>
            </a:r>
            <a:r>
              <a:rPr lang="en-US" dirty="0"/>
              <a:t/>
            </a:r>
            <a:br>
              <a:rPr lang="en-US" dirty="0"/>
            </a:br>
            <a:r>
              <a:rPr lang="en-GB" dirty="0"/>
              <a:t>“… because my brother and I can talk about things and mum and dad don’t have a clue.” (</a:t>
            </a:r>
            <a:r>
              <a:rPr lang="en-GB" dirty="0" err="1"/>
              <a:t>SESecm</a:t>
            </a:r>
            <a:r>
              <a:rPr lang="en-GB" dirty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30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62" y="444646"/>
            <a:ext cx="11058378" cy="5520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“Mae'n profiad o ddefnyddio Cymraeg oherwydd mae fy mam yn balch fod fi yn gallu siarad Cymraeg a mae'n pleser.” (Rhieni di-Gymraeg)</a:t>
            </a:r>
            <a:r>
              <a:rPr lang="cy-GB" dirty="0"/>
              <a:t/>
            </a:r>
            <a:br>
              <a:rPr lang="cy-GB" dirty="0"/>
            </a:br>
            <a:r>
              <a:rPr lang="en-GB" dirty="0"/>
              <a:t>“It’s an experience using Welsh because my mum is proud that I’m able to speak Welsh and it’s a pleasure.” (</a:t>
            </a:r>
            <a:r>
              <a:rPr lang="en-GB" dirty="0" err="1"/>
              <a:t>SESecf</a:t>
            </a:r>
            <a:r>
              <a:rPr lang="en-GB" dirty="0"/>
              <a:t>) (Parents not Welsh-speaking)</a:t>
            </a:r>
            <a:endParaRPr lang="en-US" dirty="0"/>
          </a:p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“Siarad i fy Chwaer. A ymarfer dysgu cymraeg i fy mam.”</a:t>
            </a:r>
            <a:r>
              <a:rPr lang="cy-GB" dirty="0"/>
              <a:t/>
            </a:r>
            <a:br>
              <a:rPr lang="cy-GB" dirty="0"/>
            </a:br>
            <a:r>
              <a:rPr lang="en-GB" dirty="0"/>
              <a:t>“Speak Welsh to my Sister. And practise teaching welsh to my mum.” (SEPri1m)</a:t>
            </a:r>
          </a:p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“Dwi’n siarad yn Saesneg achos ma mam a dad fi yn Saesneg ond dwi’n siarad Cymraeg efo chwaer fi. ”</a:t>
            </a: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GB" dirty="0"/>
              <a:t>“I speak in English because my mum and dad are English speaking but I speak Welsh with my sister.”(</a:t>
            </a:r>
            <a:r>
              <a:rPr lang="en-GB" dirty="0" err="1"/>
              <a:t>NESecf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“... oherwedd fi a fy mrawd yn galle siarad am pethau ac a mam a dad ddim yn cael cliw.”</a:t>
            </a:r>
            <a:r>
              <a:rPr lang="en-US" dirty="0"/>
              <a:t/>
            </a:r>
            <a:br>
              <a:rPr lang="en-US" dirty="0"/>
            </a:br>
            <a:r>
              <a:rPr lang="en-GB" dirty="0"/>
              <a:t>“… because my brother and I can talk about things and mum and dad don’t have a clue.” (</a:t>
            </a:r>
            <a:r>
              <a:rPr lang="en-GB" dirty="0" err="1"/>
              <a:t>SESecm</a:t>
            </a:r>
            <a:r>
              <a:rPr lang="en-GB" dirty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40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62" y="444646"/>
            <a:ext cx="11058378" cy="5520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“Dwi yn siarad Cymraeg efo nain a taid ac ddim adre.</a:t>
            </a:r>
            <a:r>
              <a:rPr lang="en-US" dirty="0">
                <a:solidFill>
                  <a:srgbClr val="7030A0"/>
                </a:solidFill>
              </a:rPr>
              <a:t>”</a:t>
            </a:r>
            <a:r>
              <a:rPr lang="cy-GB" dirty="0"/>
              <a:t/>
            </a:r>
            <a:br>
              <a:rPr lang="cy-GB" dirty="0"/>
            </a:br>
            <a:r>
              <a:rPr lang="en-GB" dirty="0"/>
              <a:t>“I speak Welsh with grandma and grandad and not at home.” (</a:t>
            </a:r>
            <a:r>
              <a:rPr lang="en-GB" dirty="0" err="1"/>
              <a:t>NESecm</a:t>
            </a:r>
            <a:r>
              <a:rPr lang="en-GB" dirty="0"/>
              <a:t>)</a:t>
            </a:r>
            <a:endParaRPr lang="en-US" dirty="0"/>
          </a:p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“Rydw i yn defnyddio'r Gymraeg tu allan i'r ysgol yn siarad gyda fy uncwl a gyda ffrindiau.”</a:t>
            </a:r>
            <a:r>
              <a:rPr lang="en-US" dirty="0"/>
              <a:t/>
            </a:r>
            <a:br>
              <a:rPr lang="en-US" dirty="0"/>
            </a:br>
            <a:r>
              <a:rPr lang="en-GB" dirty="0"/>
              <a:t>“I use Welsh outside school speaking with my uncle and with friends.”</a:t>
            </a:r>
            <a:r>
              <a:rPr lang="cy-GB" dirty="0"/>
              <a:t/>
            </a:r>
            <a:br>
              <a:rPr lang="cy-GB" dirty="0"/>
            </a:br>
            <a:r>
              <a:rPr lang="en-GB" dirty="0"/>
              <a:t> (</a:t>
            </a:r>
            <a:r>
              <a:rPr lang="en-GB" dirty="0" err="1"/>
              <a:t>SESecf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36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17" y="226117"/>
            <a:ext cx="11898775" cy="52720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y-GB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Ymwybyddiaeth o hunaniaeth yn ffactor pwysig.</a:t>
            </a:r>
            <a:br>
              <a:rPr lang="cy-GB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Identity awareness is an important factor.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dirty="0">
                <a:solidFill>
                  <a:srgbClr val="7030A0"/>
                </a:solidFill>
              </a:rPr>
              <a:t>“Dylsai mwy o pobol siarad Cymraeg oherwydd maen nhw’n byw yn Cymru.” </a:t>
            </a:r>
            <a:r>
              <a:rPr lang="en-US" dirty="0"/>
              <a:t/>
            </a:r>
            <a:br>
              <a:rPr lang="en-US" dirty="0"/>
            </a:br>
            <a:r>
              <a:rPr lang="en-GB" dirty="0"/>
              <a:t>“More people should speak Welsh because they live in Wales.” (NEPri2m)</a:t>
            </a:r>
          </a:p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“Mae yn iaith gwych ac mae'n dda os wyt yn siarad Cymraeg oherwydd rwyf efo calon cymraeg.”</a:t>
            </a:r>
            <a:r>
              <a:rPr lang="en-US" dirty="0"/>
              <a:t/>
            </a:r>
            <a:br>
              <a:rPr lang="en-US" dirty="0"/>
            </a:br>
            <a:r>
              <a:rPr lang="cy-GB" dirty="0">
                <a:solidFill>
                  <a:srgbClr val="7030A0"/>
                </a:solidFill>
              </a:rPr>
              <a:t>“</a:t>
            </a:r>
            <a:r>
              <a:rPr lang="en-GB" dirty="0"/>
              <a:t>It’s a great language and it’s good if you speak Welsh because I have a welsh heart</a:t>
            </a:r>
            <a:r>
              <a:rPr lang="cy-GB" dirty="0">
                <a:solidFill>
                  <a:srgbClr val="7030A0"/>
                </a:solidFill>
              </a:rPr>
              <a:t>.”</a:t>
            </a:r>
            <a:r>
              <a:rPr lang="en-GB" dirty="0"/>
              <a:t>(</a:t>
            </a:r>
            <a:r>
              <a:rPr lang="en-GB" dirty="0" err="1"/>
              <a:t>SESecf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“Y Ffaith bod ni'n gwahanol ac rydym yn teimlo'n sbesial oherwydd ni'n cael yr sgil yma.”</a:t>
            </a:r>
            <a:r>
              <a:rPr lang="en-US" dirty="0"/>
              <a:t/>
            </a:r>
            <a:br>
              <a:rPr lang="en-US" dirty="0"/>
            </a:br>
            <a:r>
              <a:rPr lang="en-GB" dirty="0"/>
              <a:t>“The Fact that we’re different and we feel special because we have this skill.” (</a:t>
            </a:r>
            <a:r>
              <a:rPr lang="en-GB" dirty="0" err="1"/>
              <a:t>SESecf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012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62" y="444646"/>
            <a:ext cx="11058378" cy="5520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Cynigiodd 65 o’r 166 disgybl (39%) a gwblhaodd yr holiadur yn SESec sylwadau’n ymwneud â hunaniaeth / teimlo’n arbennig mewn ymateb i’r cwestiwn “A oes yna unrhyw beth arall yr hoffech chi ei ddweud am eich profiad o ddefnyddio’r Gymraeg?”</a:t>
            </a:r>
            <a:br>
              <a:rPr lang="cy-GB" dirty="0">
                <a:solidFill>
                  <a:srgbClr val="7030A0"/>
                </a:solidFill>
              </a:rPr>
            </a:br>
            <a:r>
              <a:rPr lang="en-GB" dirty="0"/>
              <a:t>65 out of the 166 pupils (39%) who completed the questionnaire at </a:t>
            </a:r>
            <a:r>
              <a:rPr lang="en-GB" dirty="0" err="1"/>
              <a:t>SESec</a:t>
            </a:r>
            <a:r>
              <a:rPr lang="en-GB" dirty="0"/>
              <a:t> volunteered comments relating to identity / feeling special in response to the question “Is there anything else you would like to say about your experience of using Welsh?”</a:t>
            </a:r>
            <a:endParaRPr lang="en-US" dirty="0"/>
          </a:p>
          <a:p>
            <a:pPr marL="0" indent="0">
              <a:buNone/>
            </a:pPr>
            <a:r>
              <a:rPr lang="en-GB" dirty="0" smtClean="0"/>
              <a:t>[</a:t>
            </a:r>
            <a:r>
              <a:rPr lang="en-GB" dirty="0" err="1" smtClean="0">
                <a:solidFill>
                  <a:srgbClr val="7030A0"/>
                </a:solidFill>
              </a:rPr>
              <a:t>Ond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roedd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yr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agwedd</a:t>
            </a:r>
            <a:r>
              <a:rPr lang="en-GB" dirty="0" smtClean="0">
                <a:solidFill>
                  <a:srgbClr val="7030A0"/>
                </a:solidFill>
              </a:rPr>
              <a:t> hon </a:t>
            </a:r>
            <a:r>
              <a:rPr lang="en-GB" dirty="0" err="1" smtClean="0">
                <a:solidFill>
                  <a:srgbClr val="7030A0"/>
                </a:solidFill>
              </a:rPr>
              <a:t>yn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llai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amlwg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yn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ysgolion</a:t>
            </a:r>
            <a:r>
              <a:rPr lang="en-GB" dirty="0" smtClean="0">
                <a:solidFill>
                  <a:srgbClr val="7030A0"/>
                </a:solidFill>
              </a:rPr>
              <a:t> y </a:t>
            </a:r>
            <a:r>
              <a:rPr lang="en-GB" dirty="0" err="1" smtClean="0">
                <a:solidFill>
                  <a:srgbClr val="7030A0"/>
                </a:solidFill>
              </a:rPr>
              <a:t>Gogledd-orllewin</a:t>
            </a:r>
            <a:r>
              <a:rPr lang="en-GB" dirty="0" smtClean="0">
                <a:solidFill>
                  <a:srgbClr val="7030A0"/>
                </a:solidFill>
              </a:rPr>
              <a:t>.</a:t>
            </a: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/>
              <a:t>But </a:t>
            </a:r>
            <a:r>
              <a:rPr lang="en-GB" dirty="0" smtClean="0"/>
              <a:t>this aspect was less apparent at North West </a:t>
            </a:r>
            <a:r>
              <a:rPr lang="en-GB" dirty="0"/>
              <a:t>schools.]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72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17" y="226117"/>
            <a:ext cx="11898775" cy="52720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y-GB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Pryder am ddiffyg cyfleoedd i ddefnyddio’r iaith yn y gymuned.</a:t>
            </a:r>
            <a:br>
              <a:rPr lang="cy-GB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Concern about lack of opportunities to use the language in the community.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dirty="0">
                <a:solidFill>
                  <a:srgbClr val="7030A0"/>
                </a:solidFill>
              </a:rPr>
              <a:t>“Dwi’n mynd i clwb o’r enw [enw’r clwb] pryd dwi’n dysgu i dawnsio a pethau a dwi byth yn siarad Cymraeg fan’na o herwydd dydyn nhw ddim yn deallt.” </a:t>
            </a: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GB" dirty="0"/>
              <a:t>“I go to a club called [name of club] when I learn to dance and things and I never speak Welsh there because they don’t understand.” (NEPri1m)</a:t>
            </a:r>
          </a:p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“Fyddwn i isio gweld fel pobol yn siarad Cymraeg ar y bysus... Achos mae y y gyrrwr bus byth yn siarad Cymraeg i ni a ni’n dod mynd i ysgol Cymraeg a ma pawb ar y bus jest byth yn siarad Cymraeg.”</a:t>
            </a:r>
            <a:r>
              <a:rPr lang="en-US" dirty="0"/>
              <a:t/>
            </a:r>
            <a:br>
              <a:rPr lang="en-US" dirty="0"/>
            </a:br>
            <a:r>
              <a:rPr lang="en-GB" dirty="0"/>
              <a:t>“I would want to see like people speaking Welsh on the buses. ... Because the </a:t>
            </a:r>
            <a:r>
              <a:rPr lang="en-GB" dirty="0" err="1"/>
              <a:t>the</a:t>
            </a:r>
            <a:r>
              <a:rPr lang="en-GB" dirty="0"/>
              <a:t> bus driver never speaks Welsh to us and we come go to a Welsh language school and everyone on the bus just never speaks Welsh.”(</a:t>
            </a:r>
            <a:r>
              <a:rPr lang="en-GB" dirty="0" err="1"/>
              <a:t>SESecm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952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9" y="226117"/>
            <a:ext cx="11980984" cy="52720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Ymdeimlad o ymddieithrio oddi wrth y gymuned ehangach.</a:t>
            </a:r>
            <a:br>
              <a:rPr lang="cy-GB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Sense of estrangement from the wider community.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dirty="0">
                <a:solidFill>
                  <a:srgbClr val="7030A0"/>
                </a:solidFill>
              </a:rPr>
              <a:t>“A pan ti yn siarad Cymraeg tu allan o’r ysgol, mae pobol yn rhoi ti fel yn looks mwya od erioed [plant eraill yn chwerthin] ... So dwi ddim yn hoffi siarad tu allan.”</a:t>
            </a:r>
            <a:r>
              <a:rPr lang="cy-GB" dirty="0"/>
              <a:t/>
            </a:r>
            <a:br>
              <a:rPr lang="cy-GB" dirty="0"/>
            </a:br>
            <a:r>
              <a:rPr lang="cy-GB" dirty="0"/>
              <a:t>“</a:t>
            </a:r>
            <a:r>
              <a:rPr lang="en-GB" dirty="0"/>
              <a:t>And when you speak Welsh outside of school, people give you like the most odd   </a:t>
            </a:r>
            <a:br>
              <a:rPr lang="en-GB" dirty="0"/>
            </a:br>
            <a:r>
              <a:rPr lang="en-GB" dirty="0"/>
              <a:t>looks ever [other children laugh] … So I don’t like to speak outside.” (SEPri2f)</a:t>
            </a:r>
          </a:p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“Rai wythnosau nôl roedd fy chwaer fi’n siarad â cefnder fi a chwaer fi’n dechrau yn siarad Cymraeg a wedyn roedd fy cefnither fi’n jest dweud iddyn nhw stopo.”</a:t>
            </a:r>
            <a:r>
              <a:rPr lang="cy-GB" dirty="0"/>
              <a:t/>
            </a:r>
            <a:br>
              <a:rPr lang="cy-GB" dirty="0"/>
            </a:br>
            <a:r>
              <a:rPr lang="cy-GB" dirty="0"/>
              <a:t>“Some weeks ago my sister was talking to my male cousin and my sister started off speaking Welsh and then my female cousin just told them to stop.” </a:t>
            </a:r>
            <a:r>
              <a:rPr lang="en-GB" dirty="0"/>
              <a:t>(</a:t>
            </a:r>
            <a:r>
              <a:rPr lang="en-GB" dirty="0" err="1"/>
              <a:t>SESecm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62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cy-GB" altLang="en-US" sz="4000" b="1" dirty="0">
                <a:solidFill>
                  <a:srgbClr val="7030A0"/>
                </a:solidFill>
              </a:rPr>
              <a:t>Canran siaradwyr Cymraeg</a:t>
            </a:r>
            <a:r>
              <a:rPr lang="en-GB" altLang="en-US" sz="4000" b="1" dirty="0"/>
              <a:t/>
            </a:r>
            <a:br>
              <a:rPr lang="en-GB" altLang="en-US" sz="4000" b="1" dirty="0"/>
            </a:br>
            <a:r>
              <a:rPr lang="en-GB" altLang="en-US" sz="4000" b="1" dirty="0"/>
              <a:t>Percentage Welsh speakers</a:t>
            </a:r>
            <a:br>
              <a:rPr lang="en-GB" altLang="en-US" sz="4000" b="1" dirty="0"/>
            </a:br>
            <a:r>
              <a:rPr lang="en-GB" altLang="en-US" sz="4000" b="1" dirty="0"/>
              <a:t>1961</a:t>
            </a:r>
          </a:p>
        </p:txBody>
      </p:sp>
      <p:pic>
        <p:nvPicPr>
          <p:cNvPr id="19459" name="Picture 4" descr="Map 196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5293" y="1898375"/>
            <a:ext cx="3681413" cy="4525963"/>
          </a:xfrm>
        </p:spPr>
      </p:pic>
    </p:spTree>
    <p:extLst>
      <p:ext uri="{BB962C8B-B14F-4D97-AF65-F5344CB8AC3E}">
        <p14:creationId xmlns:p14="http://schemas.microsoft.com/office/powerpoint/2010/main" val="3755738550"/>
      </p:ext>
    </p:extLst>
  </p:cSld>
  <p:clrMapOvr>
    <a:masterClrMapping/>
  </p:clrMapOvr>
  <p:transition spd="slow" advTm="368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62" y="444646"/>
            <a:ext cx="11058378" cy="5520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“Pan dwi’n mynd allan ar y stryd dwi’n siarad Cymraeg efo mam oherwydd ym pan ni’n mynd i siop bach ym pan mae pobl yn clywed ym ni’n siarad Cymraeg maen nhw’n mynd fel ‘Welshies, Welshies’.”</a:t>
            </a:r>
            <a:r>
              <a:rPr lang="en-US" dirty="0"/>
              <a:t/>
            </a:r>
            <a:br>
              <a:rPr lang="en-US" dirty="0"/>
            </a:br>
            <a:r>
              <a:rPr lang="en-GB" dirty="0"/>
              <a:t>“When I go out on the street I speak Welsh with mum because um when we go to a little shop um </a:t>
            </a:r>
            <a:r>
              <a:rPr lang="cy-GB" dirty="0"/>
              <a:t>when people hear um us speaking Welsh they go like “Welshies, Welshies’</a:t>
            </a:r>
            <a:r>
              <a:rPr lang="en-GB" dirty="0"/>
              <a:t>.”(</a:t>
            </a:r>
            <a:r>
              <a:rPr lang="en-GB" dirty="0" err="1"/>
              <a:t>SESecm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38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9" y="226117"/>
            <a:ext cx="11980984" cy="52720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Dylanwad y sector cyfrwng Saesneg.</a:t>
            </a:r>
            <a:br>
              <a:rPr lang="cy-GB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Influence of English medium sector.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dirty="0">
                <a:solidFill>
                  <a:srgbClr val="7030A0"/>
                </a:solidFill>
              </a:rPr>
              <a:t>“Dwi’n meddwl mae’r ysgolion Saesneg yn dysgu mewn Cymraeg a dyn nhw mond cael awr yr wythnos a os dyn nhw am siarad Cymraeg yna fel dylen nhw cael mwy o cyfle i siarad Cymraeg.”</a:t>
            </a:r>
            <a:r>
              <a:rPr lang="cy-GB" dirty="0"/>
              <a:t/>
            </a:r>
            <a:br>
              <a:rPr lang="cy-GB" dirty="0"/>
            </a:br>
            <a:r>
              <a:rPr lang="en-GB" dirty="0"/>
              <a:t>“I think that the English language schools teach in Welsh and they only have an hour a week and if they want to speak Welsh then like they should have more of an opportunity to speak Welsh.” (</a:t>
            </a:r>
            <a:r>
              <a:rPr lang="en-GB" dirty="0" err="1"/>
              <a:t>SESecf</a:t>
            </a:r>
            <a:r>
              <a:rPr lang="en-GB" dirty="0"/>
              <a:t>)</a:t>
            </a:r>
            <a:endParaRPr lang="en-US" dirty="0"/>
          </a:p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“Ffrindiau fi [yn canfod bod] ni’n mynd i ysgol Cymraeg a nhw’n dweud ‘Oh, how can you do that?’ a ‘ti mor naturiol’.”</a:t>
            </a:r>
            <a:r>
              <a:rPr lang="cy-GB" dirty="0"/>
              <a:t/>
            </a:r>
            <a:br>
              <a:rPr lang="cy-GB" dirty="0"/>
            </a:br>
            <a:r>
              <a:rPr lang="cy-GB" dirty="0"/>
              <a:t>“</a:t>
            </a:r>
            <a:r>
              <a:rPr lang="en-GB" dirty="0"/>
              <a:t>“My friends [find that we] go to a Welsh school and they say ‘Oh. how can you do that?’ and ‘You’re so natural’.” (SEPri2m)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885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62" y="444646"/>
            <a:ext cx="11058378" cy="5520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dirty="0">
                <a:solidFill>
                  <a:srgbClr val="7030A0"/>
                </a:solidFill>
              </a:rPr>
              <a:t>“Mae rhai o ffrindiau fi’n gofyn i fi siarad Cymraeg trwy’r amser a maen nhw jest yn fel maen nhw jest yn shocd weithiau a maen nhw isio dysgu fe hefyd.”</a:t>
            </a:r>
            <a:r>
              <a:rPr lang="cy-GB" dirty="0"/>
              <a:t/>
            </a:r>
            <a:br>
              <a:rPr lang="cy-GB" dirty="0"/>
            </a:br>
            <a:r>
              <a:rPr lang="en-GB" dirty="0"/>
              <a:t>“Some of my friends ask me to speak Welsh all the time and they’re just like they’re just shocked sometimes and they want to learn it as well.” (</a:t>
            </a:r>
            <a:r>
              <a:rPr lang="en-GB" dirty="0" err="1"/>
              <a:t>NESecf</a:t>
            </a:r>
            <a:r>
              <a:rPr lang="en-GB" dirty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21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'Mwy o her yn wynebu'r iaith' yn ôl academydd - BBC Cymru Fyw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73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'Urgent' need to boost spoken Welsh, Dr Sion Aled Owen says - BBC News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04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" y="381964"/>
            <a:ext cx="3912243" cy="6192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2876">
            <a:off x="5706803" y="2067445"/>
            <a:ext cx="5843125" cy="34802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8866">
            <a:off x="3259057" y="1435261"/>
            <a:ext cx="3947930" cy="39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99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7" y="192643"/>
            <a:ext cx="11865270" cy="65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00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Llyfryddiaeth</a:t>
            </a:r>
            <a:r>
              <a:rPr lang="en-GB" sz="4800" dirty="0">
                <a:latin typeface="Arial Black" panose="020B0A04020102020204" pitchFamily="34" charset="0"/>
              </a:rPr>
              <a:t> / 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0304"/>
            <a:ext cx="10515600" cy="5520055"/>
          </a:xfrm>
        </p:spPr>
        <p:txBody>
          <a:bodyPr>
            <a:normAutofit fontScale="92500" lnSpcReduction="10000"/>
          </a:bodyPr>
          <a:lstStyle/>
          <a:p>
            <a:r>
              <a:rPr lang="cy-GB" dirty="0" err="1"/>
              <a:t>Aldekoa</a:t>
            </a:r>
            <a:r>
              <a:rPr lang="cy-GB" dirty="0"/>
              <a:t>, J. &amp; N. Gardner 2002. </a:t>
            </a:r>
            <a:r>
              <a:rPr lang="cy-GB" dirty="0" err="1"/>
              <a:t>Turning</a:t>
            </a:r>
            <a:r>
              <a:rPr lang="cy-GB" dirty="0"/>
              <a:t> </a:t>
            </a:r>
            <a:r>
              <a:rPr lang="cy-GB" dirty="0" err="1"/>
              <a:t>Knowledge</a:t>
            </a:r>
            <a:r>
              <a:rPr lang="cy-GB" dirty="0"/>
              <a:t> of </a:t>
            </a:r>
            <a:r>
              <a:rPr lang="cy-GB" dirty="0" err="1"/>
              <a:t>Basque</a:t>
            </a:r>
            <a:r>
              <a:rPr lang="cy-GB" dirty="0"/>
              <a:t> </a:t>
            </a:r>
            <a:r>
              <a:rPr lang="cy-GB" dirty="0" err="1"/>
              <a:t>into</a:t>
            </a:r>
            <a:r>
              <a:rPr lang="cy-GB" dirty="0"/>
              <a:t> </a:t>
            </a:r>
            <a:r>
              <a:rPr lang="cy-GB" dirty="0" err="1"/>
              <a:t>Use</a:t>
            </a:r>
            <a:r>
              <a:rPr lang="cy-GB" dirty="0"/>
              <a:t>: </a:t>
            </a:r>
            <a:r>
              <a:rPr lang="en-GB" dirty="0"/>
              <a:t>Normalisation Plans for Schools. </a:t>
            </a:r>
            <a:r>
              <a:rPr lang="en-GB" i="1" dirty="0"/>
              <a:t>International Journal of Bilingual Education and Bilingualism</a:t>
            </a:r>
            <a:r>
              <a:rPr lang="en-GB" dirty="0"/>
              <a:t> 6, 339-354</a:t>
            </a:r>
            <a:r>
              <a:rPr lang="cy-GB" dirty="0"/>
              <a:t>.</a:t>
            </a:r>
            <a:endParaRPr lang="en-GB" dirty="0"/>
          </a:p>
          <a:p>
            <a:r>
              <a:rPr lang="cy-GB" dirty="0" err="1"/>
              <a:t>Crystal</a:t>
            </a:r>
            <a:r>
              <a:rPr lang="cy-GB" dirty="0"/>
              <a:t>, D. 2000. </a:t>
            </a:r>
            <a:r>
              <a:rPr lang="en-US" i="1" dirty="0"/>
              <a:t>Language Death</a:t>
            </a:r>
            <a:r>
              <a:rPr lang="en-US" dirty="0"/>
              <a:t>. Cambridge: Cambridge University Press.</a:t>
            </a:r>
            <a:endParaRPr lang="en-GB" dirty="0"/>
          </a:p>
          <a:p>
            <a:r>
              <a:rPr lang="cy-GB" dirty="0" err="1"/>
              <a:t>Darnton</a:t>
            </a:r>
            <a:r>
              <a:rPr lang="cy-GB" dirty="0"/>
              <a:t>, A. </a:t>
            </a:r>
            <a:r>
              <a:rPr lang="cy-GB" dirty="0" err="1"/>
              <a:t>Undated</a:t>
            </a:r>
            <a:r>
              <a:rPr lang="cy-GB" dirty="0"/>
              <a:t>. </a:t>
            </a:r>
            <a:r>
              <a:rPr lang="en-US" i="1" dirty="0"/>
              <a:t>GSR </a:t>
            </a:r>
            <a:r>
              <a:rPr lang="en-US" i="1" dirty="0" err="1"/>
              <a:t>Behaviour</a:t>
            </a:r>
            <a:r>
              <a:rPr lang="en-US" i="1" dirty="0"/>
              <a:t> Change Knowledge Review - Overview of </a:t>
            </a:r>
            <a:r>
              <a:rPr lang="en-US" i="1" dirty="0" err="1"/>
              <a:t>Behaviour</a:t>
            </a:r>
            <a:r>
              <a:rPr lang="en-US" i="1" dirty="0"/>
              <a:t> Change Models and their Uses. Briefing Note for Policy Makers</a:t>
            </a:r>
            <a:r>
              <a:rPr lang="en-US" dirty="0"/>
              <a:t>. London: Government Social Research.</a:t>
            </a:r>
            <a:endParaRPr lang="en-GB" dirty="0"/>
          </a:p>
          <a:p>
            <a:r>
              <a:rPr lang="cy-GB" dirty="0"/>
              <a:t>Edwards, V. &amp; L. </a:t>
            </a:r>
            <a:r>
              <a:rPr lang="cy-GB" dirty="0" err="1"/>
              <a:t>Newcombe</a:t>
            </a:r>
            <a:r>
              <a:rPr lang="cy-GB" dirty="0"/>
              <a:t> 2005. </a:t>
            </a:r>
            <a:r>
              <a:rPr lang="cy-GB" dirty="0" err="1"/>
              <a:t>When</a:t>
            </a:r>
            <a:r>
              <a:rPr lang="cy-GB" dirty="0"/>
              <a:t> </a:t>
            </a:r>
            <a:r>
              <a:rPr lang="cy-GB" dirty="0" err="1"/>
              <a:t>school</a:t>
            </a:r>
            <a:r>
              <a:rPr lang="cy-GB" dirty="0"/>
              <a:t> is not </a:t>
            </a:r>
            <a:r>
              <a:rPr lang="cy-GB" dirty="0" err="1"/>
              <a:t>enough</a:t>
            </a:r>
            <a:r>
              <a:rPr lang="cy-GB" dirty="0"/>
              <a:t>: New </a:t>
            </a:r>
            <a:r>
              <a:rPr lang="cy-GB" dirty="0" err="1"/>
              <a:t>initiatives</a:t>
            </a:r>
            <a:r>
              <a:rPr lang="cy-GB" dirty="0"/>
              <a:t> </a:t>
            </a:r>
            <a:r>
              <a:rPr lang="cy-GB" dirty="0" err="1"/>
              <a:t>in</a:t>
            </a:r>
            <a:r>
              <a:rPr lang="cy-GB" dirty="0"/>
              <a:t> </a:t>
            </a:r>
            <a:r>
              <a:rPr lang="cy-GB" dirty="0" err="1"/>
              <a:t>intergenerational</a:t>
            </a:r>
            <a:r>
              <a:rPr lang="cy-GB" dirty="0"/>
              <a:t> </a:t>
            </a:r>
            <a:r>
              <a:rPr lang="cy-GB" dirty="0" err="1"/>
              <a:t>language</a:t>
            </a:r>
            <a:r>
              <a:rPr lang="cy-GB" dirty="0"/>
              <a:t> </a:t>
            </a:r>
            <a:r>
              <a:rPr lang="cy-GB" dirty="0" err="1"/>
              <a:t>transmission</a:t>
            </a:r>
            <a:r>
              <a:rPr lang="cy-GB" dirty="0"/>
              <a:t> </a:t>
            </a:r>
            <a:r>
              <a:rPr lang="cy-GB" dirty="0" err="1"/>
              <a:t>in</a:t>
            </a:r>
            <a:r>
              <a:rPr lang="cy-GB" dirty="0"/>
              <a:t> Wales. </a:t>
            </a:r>
            <a:r>
              <a:rPr lang="cy-GB" i="1" dirty="0"/>
              <a:t>International </a:t>
            </a:r>
            <a:r>
              <a:rPr lang="cy-GB" i="1" dirty="0" err="1"/>
              <a:t>Journal</a:t>
            </a:r>
            <a:r>
              <a:rPr lang="cy-GB" i="1" dirty="0"/>
              <a:t> of </a:t>
            </a:r>
            <a:r>
              <a:rPr lang="cy-GB" i="1" dirty="0" err="1"/>
              <a:t>Bilingual</a:t>
            </a:r>
            <a:r>
              <a:rPr lang="cy-GB" i="1" dirty="0"/>
              <a:t> </a:t>
            </a:r>
            <a:r>
              <a:rPr lang="cy-GB" i="1" dirty="0" err="1"/>
              <a:t>Education</a:t>
            </a:r>
            <a:r>
              <a:rPr lang="cy-GB" i="1" dirty="0"/>
              <a:t> and </a:t>
            </a:r>
            <a:r>
              <a:rPr lang="cy-GB" i="1" dirty="0" err="1"/>
              <a:t>Bilingualism</a:t>
            </a:r>
            <a:r>
              <a:rPr lang="cy-GB" dirty="0"/>
              <a:t> 8, 298-312.</a:t>
            </a:r>
          </a:p>
          <a:p>
            <a:r>
              <a:rPr lang="cy-GB" dirty="0" err="1"/>
              <a:t>Evas</a:t>
            </a:r>
            <a:r>
              <a:rPr lang="cy-GB" dirty="0"/>
              <a:t>, J., D. </a:t>
            </a:r>
            <a:r>
              <a:rPr lang="cy-GB" dirty="0" err="1"/>
              <a:t>Mac</a:t>
            </a:r>
            <a:r>
              <a:rPr lang="cy-GB" dirty="0"/>
              <a:t> </a:t>
            </a:r>
            <a:r>
              <a:rPr lang="cy-GB" dirty="0" err="1"/>
              <a:t>Giolla</a:t>
            </a:r>
            <a:r>
              <a:rPr lang="cy-GB" dirty="0"/>
              <a:t> </a:t>
            </a:r>
            <a:r>
              <a:rPr lang="cy-GB" dirty="0" err="1"/>
              <a:t>Chríost</a:t>
            </a:r>
            <a:r>
              <a:rPr lang="cy-GB" dirty="0"/>
              <a:t> &amp; C. Williams 2014</a:t>
            </a:r>
            <a:r>
              <a:rPr lang="en-US" dirty="0"/>
              <a:t>. </a:t>
            </a:r>
            <a:r>
              <a:rPr lang="en-US" i="1" dirty="0"/>
              <a:t>A Review of the Work of Mentrau Iaith, Language Action Plans and the Language Action Plans and the </a:t>
            </a:r>
            <a:r>
              <a:rPr lang="en-US" i="1" dirty="0" err="1"/>
              <a:t>Aman</a:t>
            </a:r>
            <a:r>
              <a:rPr lang="en-US" i="1" dirty="0"/>
              <a:t> Tawe Language Promotion Scheme Language Promotion Scheme Language Promotion Scheme</a:t>
            </a:r>
            <a:r>
              <a:rPr lang="en-US" dirty="0"/>
              <a:t>. Cardiff: Cardiff University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049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685800"/>
            <a:ext cx="10515600" cy="5958840"/>
          </a:xfrm>
        </p:spPr>
        <p:txBody>
          <a:bodyPr/>
          <a:lstStyle/>
          <a:p>
            <a:r>
              <a:rPr lang="en-US" dirty="0"/>
              <a:t>Fishman, J. 1991. </a:t>
            </a:r>
            <a:r>
              <a:rPr lang="en-US" i="1" dirty="0"/>
              <a:t>Reversing Language Shift</a:t>
            </a:r>
            <a:r>
              <a:rPr lang="en-US" dirty="0"/>
              <a:t>. </a:t>
            </a:r>
            <a:r>
              <a:rPr lang="en-US" dirty="0" err="1"/>
              <a:t>Clevedon</a:t>
            </a:r>
            <a:r>
              <a:rPr lang="en-US" dirty="0"/>
              <a:t>: Multilingual Matters Ltd.</a:t>
            </a:r>
            <a:endParaRPr lang="en-GB" dirty="0"/>
          </a:p>
          <a:p>
            <a:r>
              <a:rPr lang="en-US" dirty="0"/>
              <a:t>Fishman, J. 1996. What do you lose when you lose your language? In G. </a:t>
            </a:r>
            <a:r>
              <a:rPr lang="en-US" dirty="0" err="1"/>
              <a:t>Catoni</a:t>
            </a:r>
            <a:r>
              <a:rPr lang="en-US" dirty="0"/>
              <a:t> (ed.) </a:t>
            </a:r>
            <a:r>
              <a:rPr lang="en-US" i="1" dirty="0"/>
              <a:t>Stabilizing Indigenous Languages</a:t>
            </a:r>
            <a:r>
              <a:rPr lang="en-US" dirty="0"/>
              <a:t>. Flagstaff: Center for Excellence in Education, Northern Arizona University.</a:t>
            </a:r>
            <a:endParaRPr lang="en-GB" dirty="0"/>
          </a:p>
          <a:p>
            <a:r>
              <a:rPr lang="cy-GB" dirty="0"/>
              <a:t>Gardner, N. &amp; M. </a:t>
            </a:r>
            <a:r>
              <a:rPr lang="cy-GB" dirty="0" err="1"/>
              <a:t>Zalbide</a:t>
            </a:r>
            <a:r>
              <a:rPr lang="cy-GB" dirty="0"/>
              <a:t> 2005. </a:t>
            </a:r>
            <a:r>
              <a:rPr lang="cy-GB" dirty="0" err="1"/>
              <a:t>Basque</a:t>
            </a:r>
            <a:r>
              <a:rPr lang="cy-GB" dirty="0"/>
              <a:t> </a:t>
            </a:r>
            <a:r>
              <a:rPr lang="cy-GB" dirty="0" err="1"/>
              <a:t>Acquisition</a:t>
            </a:r>
            <a:r>
              <a:rPr lang="cy-GB" dirty="0"/>
              <a:t> </a:t>
            </a:r>
            <a:r>
              <a:rPr lang="cy-GB" dirty="0" err="1"/>
              <a:t>Planning</a:t>
            </a:r>
            <a:r>
              <a:rPr lang="cy-GB" dirty="0"/>
              <a:t>.</a:t>
            </a:r>
            <a:r>
              <a:rPr lang="cy-GB" i="1" dirty="0"/>
              <a:t> </a:t>
            </a:r>
            <a:r>
              <a:rPr lang="en-GB" i="1" dirty="0"/>
              <a:t>International Journal of the Sociology of Language</a:t>
            </a:r>
            <a:r>
              <a:rPr lang="en-GB" dirty="0"/>
              <a:t> 174, 55-72.</a:t>
            </a:r>
          </a:p>
          <a:p>
            <a:r>
              <a:rPr lang="en-GB" dirty="0" err="1"/>
              <a:t>Gorter</a:t>
            </a:r>
            <a:r>
              <a:rPr lang="en-GB" dirty="0"/>
              <a:t>, D. 2014. </a:t>
            </a:r>
            <a:r>
              <a:rPr lang="en-US" i="1" dirty="0"/>
              <a:t>Multilingualism: teaching though understanding but without speaking: the case of Basque (and Frisian)</a:t>
            </a:r>
            <a:r>
              <a:rPr lang="en-US" dirty="0"/>
              <a:t>. </a:t>
            </a:r>
            <a:r>
              <a:rPr lang="en-GB" dirty="0"/>
              <a:t>Presentation at the </a:t>
            </a:r>
            <a:r>
              <a:rPr lang="en-GB" dirty="0" err="1"/>
              <a:t>Coleg</a:t>
            </a:r>
            <a:r>
              <a:rPr lang="en-GB" dirty="0"/>
              <a:t> </a:t>
            </a:r>
            <a:r>
              <a:rPr lang="en-GB" dirty="0" err="1"/>
              <a:t>Cymraeg</a:t>
            </a:r>
            <a:r>
              <a:rPr lang="en-GB" dirty="0"/>
              <a:t> International Conference, Cardiff, July 2014.</a:t>
            </a:r>
          </a:p>
          <a:p>
            <a:r>
              <a:rPr lang="cy-GB" dirty="0" err="1"/>
              <a:t>Hodges</a:t>
            </a:r>
            <a:r>
              <a:rPr lang="cy-GB" dirty="0"/>
              <a:t>, </a:t>
            </a:r>
            <a:r>
              <a:rPr lang="cy-GB" dirty="0" err="1"/>
              <a:t>Rh</a:t>
            </a:r>
            <a:r>
              <a:rPr lang="cy-GB" dirty="0"/>
              <a:t>. 2009. Welsh </a:t>
            </a:r>
            <a:r>
              <a:rPr lang="cy-GB" dirty="0" err="1"/>
              <a:t>Language</a:t>
            </a:r>
            <a:r>
              <a:rPr lang="cy-GB" dirty="0"/>
              <a:t> </a:t>
            </a:r>
            <a:r>
              <a:rPr lang="cy-GB" dirty="0" err="1"/>
              <a:t>Use</a:t>
            </a:r>
            <a:r>
              <a:rPr lang="cy-GB" dirty="0"/>
              <a:t> </a:t>
            </a:r>
            <a:r>
              <a:rPr lang="cy-GB" dirty="0" err="1"/>
              <a:t>Among</a:t>
            </a:r>
            <a:r>
              <a:rPr lang="cy-GB" dirty="0"/>
              <a:t> Young </a:t>
            </a:r>
            <a:r>
              <a:rPr lang="cy-GB" dirty="0" err="1"/>
              <a:t>People</a:t>
            </a:r>
            <a:r>
              <a:rPr lang="cy-GB" dirty="0"/>
              <a:t> </a:t>
            </a:r>
            <a:r>
              <a:rPr lang="cy-GB" dirty="0" err="1"/>
              <a:t>in</a:t>
            </a:r>
            <a:r>
              <a:rPr lang="cy-GB" dirty="0"/>
              <a:t> the Rhymney Valley’. </a:t>
            </a:r>
            <a:r>
              <a:rPr lang="cy-GB" i="1" dirty="0" err="1"/>
              <a:t>Contemporary</a:t>
            </a:r>
            <a:r>
              <a:rPr lang="cy-GB" i="1" dirty="0"/>
              <a:t> Wales 22</a:t>
            </a:r>
            <a:r>
              <a:rPr lang="cy-GB" dirty="0"/>
              <a:t>, 16-35.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995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670560"/>
            <a:ext cx="10515600" cy="595884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Hodges, Rh. C. Prys, A. </a:t>
            </a:r>
            <a:r>
              <a:rPr lang="en-GB" dirty="0" err="1"/>
              <a:t>Orrell</a:t>
            </a:r>
            <a:r>
              <a:rPr lang="en-GB" dirty="0"/>
              <a:t>, S. Williams &amp; E. Williams 2015. </a:t>
            </a:r>
            <a:r>
              <a:rPr lang="en-GB" i="1" dirty="0"/>
              <a:t>Welsh Language Use in the Community. A research study undertaken as part of the Evaluation of the Welsh Ministers' Welsh Language Strategy: A living language: a language for living.</a:t>
            </a:r>
            <a:r>
              <a:rPr lang="en-GB" dirty="0"/>
              <a:t> Cardiff: Welsh Government.</a:t>
            </a:r>
          </a:p>
          <a:p>
            <a:r>
              <a:rPr lang="cy-GB" dirty="0"/>
              <a:t>Lewis, G. &amp; J. </a:t>
            </a:r>
            <a:r>
              <a:rPr lang="cy-GB" dirty="0" err="1"/>
              <a:t>Smallwood</a:t>
            </a:r>
            <a:r>
              <a:rPr lang="cy-GB" dirty="0"/>
              <a:t> 2010. </a:t>
            </a:r>
            <a:r>
              <a:rPr lang="cy-GB" i="1" dirty="0" err="1"/>
              <a:t>Reversing</a:t>
            </a:r>
            <a:r>
              <a:rPr lang="cy-GB" i="1" dirty="0"/>
              <a:t> </a:t>
            </a:r>
            <a:r>
              <a:rPr lang="cy-GB" i="1" dirty="0" err="1"/>
              <a:t>Language</a:t>
            </a:r>
            <a:r>
              <a:rPr lang="cy-GB" i="1" dirty="0"/>
              <a:t> </a:t>
            </a:r>
            <a:r>
              <a:rPr lang="cy-GB" i="1" dirty="0" err="1"/>
              <a:t>Shift</a:t>
            </a:r>
            <a:r>
              <a:rPr lang="cy-GB" i="1" dirty="0"/>
              <a:t>. </a:t>
            </a:r>
            <a:r>
              <a:rPr lang="cy-GB" i="1" dirty="0" err="1"/>
              <a:t>How</a:t>
            </a:r>
            <a:r>
              <a:rPr lang="cy-GB" i="1" dirty="0"/>
              <a:t> to </a:t>
            </a:r>
            <a:r>
              <a:rPr lang="cy-GB" i="1" dirty="0" err="1"/>
              <a:t>Reawaken</a:t>
            </a:r>
            <a:r>
              <a:rPr lang="cy-GB" i="1" dirty="0"/>
              <a:t> a </a:t>
            </a:r>
            <a:r>
              <a:rPr lang="cy-GB" i="1" dirty="0" err="1"/>
              <a:t>Language</a:t>
            </a:r>
            <a:r>
              <a:rPr lang="cy-GB" i="1" dirty="0"/>
              <a:t> </a:t>
            </a:r>
            <a:r>
              <a:rPr lang="cy-GB" i="1" dirty="0" err="1"/>
              <a:t>Tradition</a:t>
            </a:r>
            <a:r>
              <a:rPr lang="cy-GB" dirty="0"/>
              <a:t>. </a:t>
            </a:r>
            <a:r>
              <a:rPr lang="cy-GB" dirty="0" err="1"/>
              <a:t>Paper</a:t>
            </a:r>
            <a:r>
              <a:rPr lang="cy-GB" dirty="0"/>
              <a:t> </a:t>
            </a:r>
            <a:r>
              <a:rPr lang="cy-GB" dirty="0" err="1"/>
              <a:t>given</a:t>
            </a:r>
            <a:r>
              <a:rPr lang="cy-GB" dirty="0"/>
              <a:t> at FEL XIV, the </a:t>
            </a:r>
            <a:r>
              <a:rPr lang="cy-GB" dirty="0" err="1"/>
              <a:t>Foundation</a:t>
            </a:r>
            <a:r>
              <a:rPr lang="cy-GB" dirty="0"/>
              <a:t> for </a:t>
            </a:r>
            <a:r>
              <a:rPr lang="cy-GB" dirty="0" err="1"/>
              <a:t>Endangered</a:t>
            </a:r>
            <a:r>
              <a:rPr lang="cy-GB" dirty="0"/>
              <a:t> </a:t>
            </a:r>
            <a:r>
              <a:rPr lang="cy-GB" dirty="0" err="1"/>
              <a:t>Languages</a:t>
            </a:r>
            <a:r>
              <a:rPr lang="cy-GB" dirty="0"/>
              <a:t> </a:t>
            </a:r>
            <a:r>
              <a:rPr lang="cy-GB" dirty="0" err="1"/>
              <a:t>Conference</a:t>
            </a:r>
            <a:r>
              <a:rPr lang="cy-GB" dirty="0"/>
              <a:t>, </a:t>
            </a:r>
            <a:r>
              <a:rPr lang="cy-GB" dirty="0" err="1"/>
              <a:t>Carmarthen</a:t>
            </a:r>
            <a:r>
              <a:rPr lang="cy-GB" dirty="0"/>
              <a:t>, </a:t>
            </a:r>
            <a:r>
              <a:rPr lang="cy-GB" dirty="0" err="1"/>
              <a:t>September</a:t>
            </a:r>
            <a:r>
              <a:rPr lang="cy-GB" dirty="0"/>
              <a:t> 2010</a:t>
            </a:r>
            <a:endParaRPr lang="en-GB" dirty="0"/>
          </a:p>
          <a:p>
            <a:r>
              <a:rPr lang="cy-GB" dirty="0"/>
              <a:t>Lewis, G. &amp; J. </a:t>
            </a:r>
            <a:r>
              <a:rPr lang="cy-GB" dirty="0" err="1"/>
              <a:t>Smallwood</a:t>
            </a:r>
            <a:r>
              <a:rPr lang="cy-GB" dirty="0"/>
              <a:t> 2011. </a:t>
            </a:r>
            <a:r>
              <a:rPr lang="cy-GB" i="1" dirty="0"/>
              <a:t>Pobl Ifanc: </a:t>
            </a:r>
            <a:r>
              <a:rPr lang="cy-GB" i="1" dirty="0" err="1"/>
              <a:t>Ymbweru</a:t>
            </a:r>
            <a:r>
              <a:rPr lang="cy-GB" i="1" dirty="0"/>
              <a:t> er mwyn Gweithredu</a:t>
            </a:r>
            <a:r>
              <a:rPr lang="cy-GB" dirty="0"/>
              <a:t>. </a:t>
            </a:r>
            <a:r>
              <a:rPr lang="cy-GB" dirty="0" err="1"/>
              <a:t>Unpublished</a:t>
            </a:r>
            <a:r>
              <a:rPr lang="cy-GB" dirty="0"/>
              <a:t> </a:t>
            </a:r>
            <a:r>
              <a:rPr lang="cy-GB" dirty="0" err="1"/>
              <a:t>paper</a:t>
            </a:r>
            <a:r>
              <a:rPr lang="cy-GB" dirty="0"/>
              <a:t>. </a:t>
            </a:r>
            <a:endParaRPr lang="en-GB" dirty="0"/>
          </a:p>
          <a:p>
            <a:r>
              <a:rPr lang="cy-GB" dirty="0"/>
              <a:t>Lewis, W. 2008. </a:t>
            </a:r>
            <a:r>
              <a:rPr lang="cy-GB" dirty="0" err="1"/>
              <a:t>Current</a:t>
            </a:r>
            <a:r>
              <a:rPr lang="cy-GB" dirty="0"/>
              <a:t> </a:t>
            </a:r>
            <a:r>
              <a:rPr lang="cy-GB" dirty="0" err="1"/>
              <a:t>challenges</a:t>
            </a:r>
            <a:r>
              <a:rPr lang="cy-GB" dirty="0"/>
              <a:t> </a:t>
            </a:r>
            <a:r>
              <a:rPr lang="cy-GB" dirty="0" err="1"/>
              <a:t>in</a:t>
            </a:r>
            <a:r>
              <a:rPr lang="cy-GB" dirty="0"/>
              <a:t> </a:t>
            </a:r>
            <a:r>
              <a:rPr lang="cy-GB" dirty="0" err="1"/>
              <a:t>bilingual</a:t>
            </a:r>
            <a:r>
              <a:rPr lang="cy-GB" dirty="0"/>
              <a:t> </a:t>
            </a:r>
            <a:r>
              <a:rPr lang="cy-GB" dirty="0" err="1"/>
              <a:t>education</a:t>
            </a:r>
            <a:r>
              <a:rPr lang="cy-GB" dirty="0"/>
              <a:t> </a:t>
            </a:r>
            <a:r>
              <a:rPr lang="cy-GB" dirty="0" err="1"/>
              <a:t>in</a:t>
            </a:r>
            <a:r>
              <a:rPr lang="cy-GB" dirty="0"/>
              <a:t> Wales. </a:t>
            </a:r>
            <a:r>
              <a:rPr lang="cy-GB" i="1" dirty="0"/>
              <a:t>AILA </a:t>
            </a:r>
            <a:r>
              <a:rPr lang="cy-GB" i="1" dirty="0" err="1"/>
              <a:t>Review</a:t>
            </a:r>
            <a:r>
              <a:rPr lang="cy-GB" dirty="0"/>
              <a:t> 21, 69-86</a:t>
            </a:r>
            <a:endParaRPr lang="en-GB" dirty="0"/>
          </a:p>
          <a:p>
            <a:r>
              <a:rPr lang="en-GB" dirty="0" err="1"/>
              <a:t>Newcombe</a:t>
            </a:r>
            <a:r>
              <a:rPr lang="en-GB" dirty="0"/>
              <a:t>, L. 2007. </a:t>
            </a:r>
            <a:r>
              <a:rPr lang="cy-GB" i="1" dirty="0" err="1"/>
              <a:t>Social</a:t>
            </a:r>
            <a:r>
              <a:rPr lang="cy-GB" i="1" dirty="0"/>
              <a:t> </a:t>
            </a:r>
            <a:r>
              <a:rPr lang="cy-GB" i="1" dirty="0" err="1"/>
              <a:t>Context</a:t>
            </a:r>
            <a:r>
              <a:rPr lang="cy-GB" i="1" dirty="0"/>
              <a:t> and </a:t>
            </a:r>
            <a:r>
              <a:rPr lang="cy-GB" i="1" dirty="0" err="1"/>
              <a:t>Fluency</a:t>
            </a:r>
            <a:r>
              <a:rPr lang="cy-GB" i="1" dirty="0"/>
              <a:t> </a:t>
            </a:r>
            <a:r>
              <a:rPr lang="cy-GB" i="1" dirty="0" err="1"/>
              <a:t>in</a:t>
            </a:r>
            <a:r>
              <a:rPr lang="cy-GB" i="1" dirty="0"/>
              <a:t> L2 </a:t>
            </a:r>
            <a:r>
              <a:rPr lang="cy-GB" i="1" dirty="0" err="1"/>
              <a:t>Learners</a:t>
            </a:r>
            <a:r>
              <a:rPr lang="cy-GB" i="1" dirty="0"/>
              <a:t> – The </a:t>
            </a:r>
            <a:r>
              <a:rPr lang="cy-GB" i="1" dirty="0" err="1"/>
              <a:t>Case</a:t>
            </a:r>
            <a:r>
              <a:rPr lang="cy-GB" i="1" dirty="0"/>
              <a:t> of Wales</a:t>
            </a:r>
            <a:r>
              <a:rPr lang="cy-GB" dirty="0"/>
              <a:t>. </a:t>
            </a:r>
            <a:r>
              <a:rPr lang="cy-GB" dirty="0" err="1"/>
              <a:t>Clevedon</a:t>
            </a:r>
            <a:r>
              <a:rPr lang="cy-GB" dirty="0"/>
              <a:t>: </a:t>
            </a:r>
            <a:r>
              <a:rPr lang="cy-GB" dirty="0" err="1"/>
              <a:t>Multilingual</a:t>
            </a:r>
            <a:r>
              <a:rPr lang="cy-GB" dirty="0"/>
              <a:t> </a:t>
            </a:r>
            <a:r>
              <a:rPr lang="cy-GB" dirty="0" err="1"/>
              <a:t>Matters</a:t>
            </a:r>
            <a:r>
              <a:rPr lang="cy-GB" dirty="0"/>
              <a:t> Ltd.</a:t>
            </a:r>
            <a:endParaRPr lang="en-GB" dirty="0"/>
          </a:p>
          <a:p>
            <a:r>
              <a:rPr lang="cy-GB" dirty="0"/>
              <a:t>Nicholas, S. 2009. “I </a:t>
            </a:r>
            <a:r>
              <a:rPr lang="cy-GB" dirty="0" err="1"/>
              <a:t>Live</a:t>
            </a:r>
            <a:r>
              <a:rPr lang="cy-GB" dirty="0"/>
              <a:t> </a:t>
            </a:r>
            <a:r>
              <a:rPr lang="cy-GB" dirty="0" err="1"/>
              <a:t>Hopi</a:t>
            </a:r>
            <a:r>
              <a:rPr lang="cy-GB" dirty="0"/>
              <a:t>, I </a:t>
            </a:r>
            <a:r>
              <a:rPr lang="cy-GB" dirty="0" err="1"/>
              <a:t>Just</a:t>
            </a:r>
            <a:r>
              <a:rPr lang="cy-GB" dirty="0"/>
              <a:t> </a:t>
            </a:r>
            <a:r>
              <a:rPr lang="cy-GB" dirty="0" err="1"/>
              <a:t>Don’t</a:t>
            </a:r>
            <a:r>
              <a:rPr lang="cy-GB" dirty="0"/>
              <a:t> </a:t>
            </a:r>
            <a:r>
              <a:rPr lang="cy-GB" dirty="0" err="1"/>
              <a:t>Speak</a:t>
            </a:r>
            <a:r>
              <a:rPr lang="cy-GB" dirty="0"/>
              <a:t> </a:t>
            </a:r>
            <a:r>
              <a:rPr lang="cy-GB" dirty="0" err="1"/>
              <a:t>It</a:t>
            </a:r>
            <a:r>
              <a:rPr lang="cy-GB" dirty="0"/>
              <a:t>” – The </a:t>
            </a:r>
            <a:r>
              <a:rPr lang="cy-GB" dirty="0" err="1"/>
              <a:t>Critical</a:t>
            </a:r>
            <a:r>
              <a:rPr lang="cy-GB" dirty="0"/>
              <a:t> </a:t>
            </a:r>
            <a:r>
              <a:rPr lang="cy-GB" dirty="0" err="1"/>
              <a:t>Intersection</a:t>
            </a:r>
            <a:r>
              <a:rPr lang="cy-GB" dirty="0"/>
              <a:t> of </a:t>
            </a:r>
            <a:r>
              <a:rPr lang="cy-GB" dirty="0" err="1"/>
              <a:t>Language</a:t>
            </a:r>
            <a:r>
              <a:rPr lang="cy-GB" dirty="0"/>
              <a:t>, </a:t>
            </a:r>
            <a:r>
              <a:rPr lang="cy-GB" dirty="0" err="1"/>
              <a:t>Culture</a:t>
            </a:r>
            <a:r>
              <a:rPr lang="cy-GB" dirty="0"/>
              <a:t> and </a:t>
            </a:r>
            <a:r>
              <a:rPr lang="cy-GB" dirty="0" err="1"/>
              <a:t>Identity</a:t>
            </a:r>
            <a:r>
              <a:rPr lang="cy-GB" dirty="0"/>
              <a:t> </a:t>
            </a:r>
            <a:r>
              <a:rPr lang="cy-GB" dirty="0" err="1"/>
              <a:t>in</a:t>
            </a:r>
            <a:r>
              <a:rPr lang="cy-GB" dirty="0"/>
              <a:t> the </a:t>
            </a:r>
            <a:r>
              <a:rPr lang="cy-GB" dirty="0" err="1"/>
              <a:t>Lives</a:t>
            </a:r>
            <a:r>
              <a:rPr lang="cy-GB" dirty="0"/>
              <a:t> of </a:t>
            </a:r>
            <a:r>
              <a:rPr lang="cy-GB" dirty="0" err="1"/>
              <a:t>Contemporary</a:t>
            </a:r>
            <a:r>
              <a:rPr lang="cy-GB" dirty="0"/>
              <a:t> </a:t>
            </a:r>
            <a:r>
              <a:rPr lang="cy-GB" dirty="0" err="1"/>
              <a:t>Hopi</a:t>
            </a:r>
            <a:r>
              <a:rPr lang="cy-GB" dirty="0"/>
              <a:t> </a:t>
            </a:r>
            <a:r>
              <a:rPr lang="cy-GB" dirty="0" err="1"/>
              <a:t>Youth</a:t>
            </a:r>
            <a:r>
              <a:rPr lang="cy-GB" dirty="0"/>
              <a:t>. </a:t>
            </a:r>
            <a:r>
              <a:rPr lang="cy-GB" i="1" dirty="0" err="1"/>
              <a:t>Journal</a:t>
            </a:r>
            <a:r>
              <a:rPr lang="cy-GB" i="1" dirty="0"/>
              <a:t> of </a:t>
            </a:r>
            <a:r>
              <a:rPr lang="cy-GB" i="1" dirty="0" err="1"/>
              <a:t>Language</a:t>
            </a:r>
            <a:r>
              <a:rPr lang="cy-GB" i="1" dirty="0"/>
              <a:t>, </a:t>
            </a:r>
            <a:r>
              <a:rPr lang="cy-GB" i="1" dirty="0" err="1"/>
              <a:t>Identity</a:t>
            </a:r>
            <a:r>
              <a:rPr lang="cy-GB" i="1" dirty="0"/>
              <a:t> and </a:t>
            </a:r>
            <a:r>
              <a:rPr lang="cy-GB" i="1" dirty="0" err="1"/>
              <a:t>Education</a:t>
            </a:r>
            <a:r>
              <a:rPr lang="cy-GB" dirty="0"/>
              <a:t> 8, 321-334.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5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1971</a:t>
            </a:r>
          </a:p>
        </p:txBody>
      </p:sp>
      <p:pic>
        <p:nvPicPr>
          <p:cNvPr id="20483" name="Picture 4" descr="MAP 197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8626" y="1600201"/>
            <a:ext cx="3713163" cy="4525963"/>
          </a:xfrm>
        </p:spPr>
      </p:pic>
    </p:spTree>
    <p:extLst>
      <p:ext uri="{BB962C8B-B14F-4D97-AF65-F5344CB8AC3E}">
        <p14:creationId xmlns:p14="http://schemas.microsoft.com/office/powerpoint/2010/main" val="679629607"/>
      </p:ext>
    </p:extLst>
  </p:cSld>
  <p:clrMapOvr>
    <a:masterClrMapping/>
  </p:clrMapOvr>
  <p:transition spd="slow" advTm="432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670560"/>
            <a:ext cx="10515600" cy="5958840"/>
          </a:xfrm>
        </p:spPr>
        <p:txBody>
          <a:bodyPr>
            <a:normAutofit/>
          </a:bodyPr>
          <a:lstStyle/>
          <a:p>
            <a:r>
              <a:rPr lang="cy-GB" dirty="0"/>
              <a:t>Thaler, R. &amp; C. </a:t>
            </a:r>
            <a:r>
              <a:rPr lang="cy-GB" dirty="0" err="1"/>
              <a:t>Sunstein</a:t>
            </a:r>
            <a:r>
              <a:rPr lang="cy-GB" dirty="0"/>
              <a:t> 2008. </a:t>
            </a:r>
            <a:r>
              <a:rPr lang="en-US" i="1" dirty="0"/>
              <a:t>Nudge: Improving Decisions about Health, Wealth, and Happiness</a:t>
            </a:r>
            <a:r>
              <a:rPr lang="en-US" dirty="0"/>
              <a:t>. New Haven, CT: Yale University Press.</a:t>
            </a:r>
            <a:endParaRPr lang="en-GB" dirty="0"/>
          </a:p>
          <a:p>
            <a:r>
              <a:rPr lang="cy-GB" dirty="0"/>
              <a:t>Thomas E., D. </a:t>
            </a:r>
            <a:r>
              <a:rPr lang="cy-GB" dirty="0" err="1"/>
              <a:t>Appolloni</a:t>
            </a:r>
            <a:r>
              <a:rPr lang="cy-GB" dirty="0"/>
              <a:t> &amp; G. Lewis 2013.  </a:t>
            </a:r>
            <a:r>
              <a:rPr lang="en-US" dirty="0"/>
              <a:t>The learner’s voice: exploring bilingual children’s selective language use and perceptions of minority language competence. </a:t>
            </a:r>
            <a:r>
              <a:rPr lang="en-US" i="1" dirty="0"/>
              <a:t>Language and Education</a:t>
            </a:r>
            <a:r>
              <a:rPr lang="en-US" dirty="0"/>
              <a:t> 2013, 1-22.</a:t>
            </a:r>
            <a:endParaRPr lang="en-GB" dirty="0"/>
          </a:p>
          <a:p>
            <a:r>
              <a:rPr lang="en-GB" dirty="0"/>
              <a:t>Thomas, E. &amp; D. Roberts. 2011. Exploring bilinguals’ social use of language inside and out of the minority language classroom. </a:t>
            </a:r>
            <a:r>
              <a:rPr lang="en-GB" i="1" dirty="0"/>
              <a:t>Language and Education</a:t>
            </a:r>
            <a:r>
              <a:rPr lang="en-GB" dirty="0"/>
              <a:t> 25, 89‑108.</a:t>
            </a:r>
          </a:p>
          <a:p>
            <a:r>
              <a:rPr lang="cy-GB" dirty="0"/>
              <a:t>Williams, D. (</a:t>
            </a:r>
            <a:r>
              <a:rPr lang="cy-GB" dirty="0" err="1"/>
              <a:t>producer</a:t>
            </a:r>
            <a:r>
              <a:rPr lang="cy-GB" dirty="0"/>
              <a:t>) 2010. </a:t>
            </a:r>
            <a:r>
              <a:rPr lang="cy-GB" i="1" dirty="0"/>
              <a:t>The Welsh </a:t>
            </a:r>
            <a:r>
              <a:rPr lang="cy-GB" i="1" dirty="0" err="1"/>
              <a:t>Knot</a:t>
            </a:r>
            <a:r>
              <a:rPr lang="cy-GB" dirty="0"/>
              <a:t>. </a:t>
            </a:r>
            <a:r>
              <a:rPr lang="cy-GB" dirty="0" err="1"/>
              <a:t>Television</a:t>
            </a:r>
            <a:r>
              <a:rPr lang="cy-GB" dirty="0"/>
              <a:t> </a:t>
            </a:r>
            <a:r>
              <a:rPr lang="cy-GB" dirty="0" err="1"/>
              <a:t>programme</a:t>
            </a:r>
            <a:r>
              <a:rPr lang="cy-GB" dirty="0"/>
              <a:t> </a:t>
            </a:r>
            <a:r>
              <a:rPr lang="cy-GB" dirty="0" err="1"/>
              <a:t>broadcast</a:t>
            </a:r>
            <a:r>
              <a:rPr lang="cy-GB" dirty="0"/>
              <a:t> </a:t>
            </a:r>
            <a:r>
              <a:rPr lang="cy-GB" dirty="0" err="1"/>
              <a:t>on</a:t>
            </a:r>
            <a:r>
              <a:rPr lang="cy-GB" dirty="0"/>
              <a:t> BBC Wales, 24 </a:t>
            </a:r>
            <a:r>
              <a:rPr lang="cy-GB" dirty="0" err="1"/>
              <a:t>October</a:t>
            </a:r>
            <a:r>
              <a:rPr lang="cy-GB" dirty="0"/>
              <a:t> 2010.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291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2876550"/>
            <a:ext cx="11658600" cy="3981450"/>
          </a:xfrm>
        </p:spPr>
        <p:txBody>
          <a:bodyPr>
            <a:noAutofit/>
          </a:bodyPr>
          <a:lstStyle/>
          <a:p>
            <a:r>
              <a:rPr lang="en-US" sz="10000" b="1" dirty="0"/>
              <a:t/>
            </a:r>
            <a:br>
              <a:rPr lang="en-US" sz="10000" b="1" dirty="0"/>
            </a:br>
            <a:r>
              <a:rPr lang="en-US" sz="10000" b="1" dirty="0"/>
              <a:t>Siôn Aled Owen </a:t>
            </a:r>
            <a:r>
              <a:rPr lang="en-US" sz="12000" b="1" dirty="0"/>
              <a:t/>
            </a:r>
            <a:br>
              <a:rPr lang="en-US" sz="12000" b="1" dirty="0"/>
            </a:br>
            <a:r>
              <a:rPr lang="en-US" sz="8800" b="1" dirty="0"/>
              <a:t>elp0d1@bangor.ac.uk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36676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793724" flipH="1">
            <a:off x="1074936" y="536047"/>
            <a:ext cx="9615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9600" dirty="0">
                <a:solidFill>
                  <a:srgbClr val="FF0000"/>
                </a:solidFill>
                <a:latin typeface="Brush Script MT" panose="03060802040406070304" pitchFamily="66" charset="0"/>
              </a:rPr>
              <a:t>Diolch yn </a:t>
            </a:r>
            <a:r>
              <a:rPr lang="cy-GB" sz="96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fawr</a:t>
            </a:r>
          </a:p>
          <a:p>
            <a:pPr algn="ctr"/>
            <a:r>
              <a:rPr lang="en-GB" sz="9600" i="1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Many thanks</a:t>
            </a:r>
            <a:endParaRPr lang="cy-GB" sz="9600" dirty="0">
              <a:solidFill>
                <a:srgbClr val="00B05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89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1981</a:t>
            </a:r>
          </a:p>
        </p:txBody>
      </p:sp>
      <p:pic>
        <p:nvPicPr>
          <p:cNvPr id="21507" name="Picture 4" descr="Map 198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8626" y="1600201"/>
            <a:ext cx="3713163" cy="4525963"/>
          </a:xfrm>
        </p:spPr>
      </p:pic>
    </p:spTree>
    <p:extLst>
      <p:ext uri="{BB962C8B-B14F-4D97-AF65-F5344CB8AC3E}">
        <p14:creationId xmlns:p14="http://schemas.microsoft.com/office/powerpoint/2010/main" val="1011274362"/>
      </p:ext>
    </p:extLst>
  </p:cSld>
  <p:clrMapOvr>
    <a:masterClrMapping/>
  </p:clrMapOvr>
  <p:transition spd="slow" advTm="624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1991</a:t>
            </a:r>
          </a:p>
        </p:txBody>
      </p:sp>
      <p:pic>
        <p:nvPicPr>
          <p:cNvPr id="22531" name="Picture 4" descr="Map 199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814" y="1600201"/>
            <a:ext cx="3506787" cy="4525963"/>
          </a:xfrm>
        </p:spPr>
      </p:pic>
    </p:spTree>
    <p:extLst>
      <p:ext uri="{BB962C8B-B14F-4D97-AF65-F5344CB8AC3E}">
        <p14:creationId xmlns:p14="http://schemas.microsoft.com/office/powerpoint/2010/main" val="2279728552"/>
      </p:ext>
    </p:extLst>
  </p:cSld>
  <p:clrMapOvr>
    <a:masterClrMapping/>
  </p:clrMapOvr>
  <p:transition spd="slow" advTm="1152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80" y="114282"/>
            <a:ext cx="10055905" cy="662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7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8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8" y="593777"/>
            <a:ext cx="10279625" cy="5928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0658" y="0"/>
            <a:ext cx="1027962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y-GB" sz="3200" b="1" dirty="0">
                <a:solidFill>
                  <a:srgbClr val="7030A0"/>
                </a:solidFill>
              </a:rPr>
              <a:t>Ymgeiswyr TGAU cyfrwng Cymraeg </a:t>
            </a:r>
          </a:p>
          <a:p>
            <a:r>
              <a:rPr lang="en-GB" sz="3200" b="1" dirty="0"/>
              <a:t>Welsh medium GCSE candidates 1972 - 1995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40658" y="1077217"/>
            <a:ext cx="553998" cy="5353079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cy-GB" sz="2400" b="1" dirty="0">
                <a:solidFill>
                  <a:srgbClr val="7030A0"/>
                </a:solidFill>
              </a:rPr>
              <a:t>Nifer ymgeiswyr </a:t>
            </a:r>
            <a:r>
              <a:rPr lang="en-GB" sz="2400" b="1" dirty="0"/>
              <a:t>/ Number of candidates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48548" y="6060964"/>
            <a:ext cx="274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y-GB" sz="2400" dirty="0">
                <a:solidFill>
                  <a:srgbClr val="7030A0"/>
                </a:solidFill>
              </a:rPr>
              <a:t>Blwyddyn</a:t>
            </a:r>
            <a:r>
              <a:rPr lang="en-GB" sz="2400" dirty="0"/>
              <a:t> / Year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0430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2882</TotalTime>
  <Words>1192</Words>
  <Application>Microsoft Office PowerPoint</Application>
  <PresentationFormat>Custom</PresentationFormat>
  <Paragraphs>139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 </vt:lpstr>
      <vt:lpstr>  Crynodeb / Summary </vt:lpstr>
      <vt:lpstr>Canran siaradwyr Cymraeg Percentage Welsh speakers 1961</vt:lpstr>
      <vt:lpstr>1971</vt:lpstr>
      <vt:lpstr>1981</vt:lpstr>
      <vt:lpstr>1991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Rhai pwyntiau o ymchwil blaenorol Some points from extant research</vt:lpstr>
      <vt:lpstr>Rhai pwyntiau o ymchwil blaenorol Some points from extant research</vt:lpstr>
      <vt:lpstr> Methodoleg / Methodology</vt:lpstr>
      <vt:lpstr> Methodoleg / Methodology</vt:lpstr>
      <vt:lpstr> Methodoleg / Methodology</vt:lpstr>
      <vt:lpstr>PowerPoint Presentation</vt:lpstr>
      <vt:lpstr>PowerPoint Presentation</vt:lpstr>
      <vt:lpstr>Rhai Canfyddiadau Cychwynnol Some Initial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Llyfryddiaeth / Bibliography</vt:lpstr>
      <vt:lpstr>PowerPoint Presentation</vt:lpstr>
      <vt:lpstr>PowerPoint Presentation</vt:lpstr>
      <vt:lpstr>PowerPoint Presentation</vt:lpstr>
      <vt:lpstr> Siôn Aled Owen  elp0d1@bangor.ac.uk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Christianity and National Identity  in Wales</dc:title>
  <dc:creator>Sionaled</dc:creator>
  <cp:lastModifiedBy>User</cp:lastModifiedBy>
  <cp:revision>159</cp:revision>
  <cp:lastPrinted>2015-06-29T14:24:06Z</cp:lastPrinted>
  <dcterms:created xsi:type="dcterms:W3CDTF">2014-04-13T14:09:06Z</dcterms:created>
  <dcterms:modified xsi:type="dcterms:W3CDTF">2016-06-23T09:26:08Z</dcterms:modified>
</cp:coreProperties>
</file>